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2"/>
  </p:notesMasterIdLst>
  <p:handoutMasterIdLst>
    <p:handoutMasterId r:id="rId133"/>
  </p:handoutMasterIdLst>
  <p:sldIdLst>
    <p:sldId id="258" r:id="rId2"/>
    <p:sldId id="387" r:id="rId3"/>
    <p:sldId id="275" r:id="rId4"/>
    <p:sldId id="259" r:id="rId5"/>
    <p:sldId id="260" r:id="rId6"/>
    <p:sldId id="265" r:id="rId7"/>
    <p:sldId id="274" r:id="rId8"/>
    <p:sldId id="266" r:id="rId9"/>
    <p:sldId id="267" r:id="rId10"/>
    <p:sldId id="268" r:id="rId11"/>
    <p:sldId id="269" r:id="rId12"/>
    <p:sldId id="270" r:id="rId13"/>
    <p:sldId id="271" r:id="rId14"/>
    <p:sldId id="263" r:id="rId15"/>
    <p:sldId id="262" r:id="rId16"/>
    <p:sldId id="272" r:id="rId17"/>
    <p:sldId id="273" r:id="rId18"/>
    <p:sldId id="261" r:id="rId19"/>
    <p:sldId id="264"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Lst>
  <p:sldSz cx="9144000" cy="6858000" type="screen4x3"/>
  <p:notesSz cx="7077075" cy="9363075"/>
  <p:defaultTextStyle>
    <a:defPPr>
      <a:defRPr lang="en-US"/>
    </a:defPPr>
    <a:lvl1pPr algn="l" defTabSz="457200" rtl="0" fontAlgn="base">
      <a:spcBef>
        <a:spcPct val="0"/>
      </a:spcBef>
      <a:spcAft>
        <a:spcPct val="0"/>
      </a:spcAft>
      <a:defRPr kern="1200">
        <a:solidFill>
          <a:schemeClr val="tx1"/>
        </a:solidFill>
        <a:latin typeface="Arial" pitchFamily="-83" charset="0"/>
        <a:ea typeface="ＭＳ Ｐゴシック" pitchFamily="-83" charset="-128"/>
        <a:cs typeface="ＭＳ Ｐゴシック" pitchFamily="-83" charset="-128"/>
      </a:defRPr>
    </a:lvl1pPr>
    <a:lvl2pPr marL="457200" algn="l" defTabSz="457200" rtl="0" fontAlgn="base">
      <a:spcBef>
        <a:spcPct val="0"/>
      </a:spcBef>
      <a:spcAft>
        <a:spcPct val="0"/>
      </a:spcAft>
      <a:defRPr kern="1200">
        <a:solidFill>
          <a:schemeClr val="tx1"/>
        </a:solidFill>
        <a:latin typeface="Arial" pitchFamily="-83" charset="0"/>
        <a:ea typeface="ＭＳ Ｐゴシック" pitchFamily="-83" charset="-128"/>
        <a:cs typeface="ＭＳ Ｐゴシック" pitchFamily="-83" charset="-128"/>
      </a:defRPr>
    </a:lvl2pPr>
    <a:lvl3pPr marL="914400" algn="l" defTabSz="457200" rtl="0" fontAlgn="base">
      <a:spcBef>
        <a:spcPct val="0"/>
      </a:spcBef>
      <a:spcAft>
        <a:spcPct val="0"/>
      </a:spcAft>
      <a:defRPr kern="1200">
        <a:solidFill>
          <a:schemeClr val="tx1"/>
        </a:solidFill>
        <a:latin typeface="Arial" pitchFamily="-83" charset="0"/>
        <a:ea typeface="ＭＳ Ｐゴシック" pitchFamily="-83" charset="-128"/>
        <a:cs typeface="ＭＳ Ｐゴシック" pitchFamily="-83" charset="-128"/>
      </a:defRPr>
    </a:lvl3pPr>
    <a:lvl4pPr marL="1371600" algn="l" defTabSz="457200" rtl="0" fontAlgn="base">
      <a:spcBef>
        <a:spcPct val="0"/>
      </a:spcBef>
      <a:spcAft>
        <a:spcPct val="0"/>
      </a:spcAft>
      <a:defRPr kern="1200">
        <a:solidFill>
          <a:schemeClr val="tx1"/>
        </a:solidFill>
        <a:latin typeface="Arial" pitchFamily="-83" charset="0"/>
        <a:ea typeface="ＭＳ Ｐゴシック" pitchFamily="-83" charset="-128"/>
        <a:cs typeface="ＭＳ Ｐゴシック" pitchFamily="-83" charset="-128"/>
      </a:defRPr>
    </a:lvl4pPr>
    <a:lvl5pPr marL="1828800" algn="l" defTabSz="457200" rtl="0" fontAlgn="base">
      <a:spcBef>
        <a:spcPct val="0"/>
      </a:spcBef>
      <a:spcAft>
        <a:spcPct val="0"/>
      </a:spcAft>
      <a:defRPr kern="1200">
        <a:solidFill>
          <a:schemeClr val="tx1"/>
        </a:solidFill>
        <a:latin typeface="Arial" pitchFamily="-83" charset="0"/>
        <a:ea typeface="ＭＳ Ｐゴシック" pitchFamily="-83" charset="-128"/>
        <a:cs typeface="ＭＳ Ｐゴシック" pitchFamily="-83" charset="-128"/>
      </a:defRPr>
    </a:lvl5pPr>
    <a:lvl6pPr marL="2286000" algn="l" defTabSz="457200" rtl="0" eaLnBrk="1" latinLnBrk="0" hangingPunct="1">
      <a:defRPr kern="1200">
        <a:solidFill>
          <a:schemeClr val="tx1"/>
        </a:solidFill>
        <a:latin typeface="Arial" pitchFamily="-83" charset="0"/>
        <a:ea typeface="ＭＳ Ｐゴシック" pitchFamily="-83" charset="-128"/>
        <a:cs typeface="ＭＳ Ｐゴシック" pitchFamily="-83" charset="-128"/>
      </a:defRPr>
    </a:lvl6pPr>
    <a:lvl7pPr marL="2743200" algn="l" defTabSz="457200" rtl="0" eaLnBrk="1" latinLnBrk="0" hangingPunct="1">
      <a:defRPr kern="1200">
        <a:solidFill>
          <a:schemeClr val="tx1"/>
        </a:solidFill>
        <a:latin typeface="Arial" pitchFamily="-83" charset="0"/>
        <a:ea typeface="ＭＳ Ｐゴシック" pitchFamily="-83" charset="-128"/>
        <a:cs typeface="ＭＳ Ｐゴシック" pitchFamily="-83" charset="-128"/>
      </a:defRPr>
    </a:lvl7pPr>
    <a:lvl8pPr marL="3200400" algn="l" defTabSz="457200" rtl="0" eaLnBrk="1" latinLnBrk="0" hangingPunct="1">
      <a:defRPr kern="1200">
        <a:solidFill>
          <a:schemeClr val="tx1"/>
        </a:solidFill>
        <a:latin typeface="Arial" pitchFamily="-83" charset="0"/>
        <a:ea typeface="ＭＳ Ｐゴシック" pitchFamily="-83" charset="-128"/>
        <a:cs typeface="ＭＳ Ｐゴシック" pitchFamily="-83" charset="-128"/>
      </a:defRPr>
    </a:lvl8pPr>
    <a:lvl9pPr marL="3657600" algn="l" defTabSz="457200" rtl="0" eaLnBrk="1" latinLnBrk="0" hangingPunct="1">
      <a:defRPr kern="1200">
        <a:solidFill>
          <a:schemeClr val="tx1"/>
        </a:solidFill>
        <a:latin typeface="Arial" pitchFamily="-83" charset="0"/>
        <a:ea typeface="ＭＳ Ｐゴシック" pitchFamily="-83" charset="-128"/>
        <a:cs typeface="ＭＳ Ｐゴシック" pitchFamily="-83"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1326" autoAdjust="0"/>
  </p:normalViewPr>
  <p:slideViewPr>
    <p:cSldViewPr snapToGrid="0" snapToObjects="1">
      <p:cViewPr>
        <p:scale>
          <a:sx n="90" d="100"/>
          <a:sy n="90" d="100"/>
        </p:scale>
        <p:origin x="-510"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5D3C48-29C0-4943-97D0-7FE82A23DAF6}" type="doc">
      <dgm:prSet loTypeId="urn:microsoft.com/office/officeart/2005/8/layout/orgChart1" loCatId="hierarchy" qsTypeId="urn:microsoft.com/office/officeart/2005/8/quickstyle/simple3" qsCatId="simple" csTypeId="urn:microsoft.com/office/officeart/2005/8/colors/accent1_2" csCatId="accent1" phldr="1"/>
      <dgm:spPr/>
    </dgm:pt>
    <dgm:pt modelId="{9E56906A-BACA-4256-8BB0-441D82B3880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charset="0"/>
              <a:cs typeface="Arial" charset="0"/>
            </a:rPr>
            <a:t>Secretary of Defense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charset="0"/>
              <a:cs typeface="Arial" charset="0"/>
            </a:rPr>
            <a:t>Deputy Sec of Defense</a:t>
          </a:r>
        </a:p>
      </dgm:t>
    </dgm:pt>
    <dgm:pt modelId="{2A19E31F-C57C-4397-9EF7-7907AF13759D}" type="parTrans" cxnId="{74D3F9F1-3E56-4764-938A-5B4CAAC3F190}">
      <dgm:prSet/>
      <dgm:spPr/>
      <dgm:t>
        <a:bodyPr/>
        <a:lstStyle/>
        <a:p>
          <a:endParaRPr lang="en-US"/>
        </a:p>
      </dgm:t>
    </dgm:pt>
    <dgm:pt modelId="{67A8CA44-56A3-4805-B0F8-939AAFA4A9DE}" type="sibTrans" cxnId="{74D3F9F1-3E56-4764-938A-5B4CAAC3F190}">
      <dgm:prSet/>
      <dgm:spPr/>
      <dgm:t>
        <a:bodyPr/>
        <a:lstStyle/>
        <a:p>
          <a:endParaRPr lang="en-US"/>
        </a:p>
      </dgm:t>
    </dgm:pt>
    <dgm:pt modelId="{37068052-21F6-4396-B42D-6F74E48A775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charset="0"/>
              <a:cs typeface="Arial" charset="0"/>
            </a:rPr>
            <a:t>Department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charset="0"/>
              <a:cs typeface="Arial" charset="0"/>
            </a:rPr>
            <a:t>of Army</a:t>
          </a:r>
        </a:p>
      </dgm:t>
    </dgm:pt>
    <dgm:pt modelId="{35844785-1600-431A-A3F3-1394D9256066}" type="parTrans" cxnId="{F6D97555-29D1-468D-9DA5-4C01AF032A8A}">
      <dgm:prSet/>
      <dgm:spPr/>
      <dgm:t>
        <a:bodyPr/>
        <a:lstStyle/>
        <a:p>
          <a:endParaRPr lang="en-US"/>
        </a:p>
      </dgm:t>
    </dgm:pt>
    <dgm:pt modelId="{E00A7E21-7C49-4907-99A6-A2676A65B350}" type="sibTrans" cxnId="{F6D97555-29D1-468D-9DA5-4C01AF032A8A}">
      <dgm:prSet/>
      <dgm:spPr/>
      <dgm:t>
        <a:bodyPr/>
        <a:lstStyle/>
        <a:p>
          <a:endParaRPr lang="en-US"/>
        </a:p>
      </dgm:t>
    </dgm:pt>
    <dgm:pt modelId="{52053C1E-9763-4BF9-80E3-B4437D1591D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charset="0"/>
              <a:cs typeface="Arial" charset="0"/>
            </a:rPr>
            <a:t>Procurement</a:t>
          </a:r>
        </a:p>
      </dgm:t>
    </dgm:pt>
    <dgm:pt modelId="{72EA64F0-319B-44F6-94AF-6FC258F2C6FF}" type="parTrans" cxnId="{2085DDDC-1652-4DC7-B490-6821EFC47791}">
      <dgm:prSet/>
      <dgm:spPr/>
      <dgm:t>
        <a:bodyPr/>
        <a:lstStyle/>
        <a:p>
          <a:endParaRPr lang="en-US"/>
        </a:p>
      </dgm:t>
    </dgm:pt>
    <dgm:pt modelId="{62DCD4FB-D827-441D-8DA6-B9E103191DE1}" type="sibTrans" cxnId="{2085DDDC-1652-4DC7-B490-6821EFC47791}">
      <dgm:prSet/>
      <dgm:spPr/>
      <dgm:t>
        <a:bodyPr/>
        <a:lstStyle/>
        <a:p>
          <a:endParaRPr lang="en-US"/>
        </a:p>
      </dgm:t>
    </dgm:pt>
    <dgm:pt modelId="{3275540D-C146-4BB0-B574-A2C0755327B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charset="0"/>
              <a:cs typeface="Arial" charset="0"/>
            </a:rPr>
            <a:t>Department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charset="0"/>
              <a:cs typeface="Arial" charset="0"/>
            </a:rPr>
            <a:t>of Navy</a:t>
          </a:r>
        </a:p>
      </dgm:t>
    </dgm:pt>
    <dgm:pt modelId="{33C0841E-3619-4823-99F9-89E67560F626}" type="parTrans" cxnId="{EA178F14-EFEA-4C3E-8798-077504E75D44}">
      <dgm:prSet/>
      <dgm:spPr/>
      <dgm:t>
        <a:bodyPr/>
        <a:lstStyle/>
        <a:p>
          <a:endParaRPr lang="en-US"/>
        </a:p>
      </dgm:t>
    </dgm:pt>
    <dgm:pt modelId="{5D13EEAF-30D7-4010-BBBC-986F01F752FC}" type="sibTrans" cxnId="{EA178F14-EFEA-4C3E-8798-077504E75D44}">
      <dgm:prSet/>
      <dgm:spPr/>
      <dgm:t>
        <a:bodyPr/>
        <a:lstStyle/>
        <a:p>
          <a:endParaRPr lang="en-US"/>
        </a:p>
      </dgm:t>
    </dgm:pt>
    <dgm:pt modelId="{D8571A2C-9CF0-4B07-A5A8-377781906C9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charset="0"/>
              <a:cs typeface="Arial" charset="0"/>
            </a:rPr>
            <a:t>Procurement</a:t>
          </a:r>
        </a:p>
      </dgm:t>
    </dgm:pt>
    <dgm:pt modelId="{414C175B-C52D-4EBC-8374-168526EA1850}" type="parTrans" cxnId="{2AA27493-E961-492F-A764-03A268C413A9}">
      <dgm:prSet/>
      <dgm:spPr/>
      <dgm:t>
        <a:bodyPr/>
        <a:lstStyle/>
        <a:p>
          <a:endParaRPr lang="en-US"/>
        </a:p>
      </dgm:t>
    </dgm:pt>
    <dgm:pt modelId="{AC3C7B07-35D0-4F8F-8DBE-6654374C2D5F}" type="sibTrans" cxnId="{2AA27493-E961-492F-A764-03A268C413A9}">
      <dgm:prSet/>
      <dgm:spPr/>
      <dgm:t>
        <a:bodyPr/>
        <a:lstStyle/>
        <a:p>
          <a:endParaRPr lang="en-US"/>
        </a:p>
      </dgm:t>
    </dgm:pt>
    <dgm:pt modelId="{0C2D5A9F-4A72-46B9-AE89-760EED01A53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charset="0"/>
              <a:cs typeface="Arial" charset="0"/>
            </a:rPr>
            <a:t>Department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charset="0"/>
              <a:cs typeface="Arial" charset="0"/>
            </a:rPr>
            <a:t>of Air Force</a:t>
          </a:r>
        </a:p>
      </dgm:t>
    </dgm:pt>
    <dgm:pt modelId="{0C83A32E-EEFF-4C23-ABAB-88A5E713C689}" type="parTrans" cxnId="{6DE402D3-ED5F-437D-8AED-E8D91F7A9156}">
      <dgm:prSet/>
      <dgm:spPr/>
      <dgm:t>
        <a:bodyPr/>
        <a:lstStyle/>
        <a:p>
          <a:endParaRPr lang="en-US"/>
        </a:p>
      </dgm:t>
    </dgm:pt>
    <dgm:pt modelId="{5FBC7BE4-55BF-4F20-859A-0696BDA3063E}" type="sibTrans" cxnId="{6DE402D3-ED5F-437D-8AED-E8D91F7A9156}">
      <dgm:prSet/>
      <dgm:spPr/>
      <dgm:t>
        <a:bodyPr/>
        <a:lstStyle/>
        <a:p>
          <a:endParaRPr lang="en-US"/>
        </a:p>
      </dgm:t>
    </dgm:pt>
    <dgm:pt modelId="{5C6CF9B9-5749-4F08-AE6B-6CF12FA71D9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charset="0"/>
              <a:cs typeface="Arial" charset="0"/>
            </a:rPr>
            <a:t>Procurement</a:t>
          </a:r>
        </a:p>
      </dgm:t>
    </dgm:pt>
    <dgm:pt modelId="{268815E1-18AF-4A0B-AE46-63DFB55DDCB7}" type="parTrans" cxnId="{717BB898-14F1-4D8F-89BD-40C578E869F2}">
      <dgm:prSet/>
      <dgm:spPr/>
      <dgm:t>
        <a:bodyPr/>
        <a:lstStyle/>
        <a:p>
          <a:endParaRPr lang="en-US"/>
        </a:p>
      </dgm:t>
    </dgm:pt>
    <dgm:pt modelId="{4A42FE16-DAA6-43CD-8BC3-01E3B119D494}" type="sibTrans" cxnId="{717BB898-14F1-4D8F-89BD-40C578E869F2}">
      <dgm:prSet/>
      <dgm:spPr/>
      <dgm:t>
        <a:bodyPr/>
        <a:lstStyle/>
        <a:p>
          <a:endParaRPr lang="en-US"/>
        </a:p>
      </dgm:t>
    </dgm:pt>
    <dgm:pt modelId="{6237C723-FF98-4BA2-8EA9-DF3D9B68D2D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charset="0"/>
              <a:cs typeface="Arial" charset="0"/>
            </a:rPr>
            <a:t> Under Secretary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charset="0"/>
              <a:cs typeface="Arial" charset="0"/>
            </a:rPr>
            <a:t>(A T &amp; L)</a:t>
          </a:r>
        </a:p>
      </dgm:t>
    </dgm:pt>
    <dgm:pt modelId="{7DF62A28-75D0-43E5-A553-BA274C4A21AF}" type="parTrans" cxnId="{E87F4585-8C79-4579-848F-4AC76EE96335}">
      <dgm:prSet/>
      <dgm:spPr/>
      <dgm:t>
        <a:bodyPr/>
        <a:lstStyle/>
        <a:p>
          <a:endParaRPr lang="en-US"/>
        </a:p>
      </dgm:t>
    </dgm:pt>
    <dgm:pt modelId="{7B718E39-FA37-4032-B98A-A1C92EC102F8}" type="sibTrans" cxnId="{E87F4585-8C79-4579-848F-4AC76EE96335}">
      <dgm:prSet/>
      <dgm:spPr/>
      <dgm:t>
        <a:bodyPr/>
        <a:lstStyle/>
        <a:p>
          <a:endParaRPr lang="en-US"/>
        </a:p>
      </dgm:t>
    </dgm:pt>
    <dgm:pt modelId="{ABB97F74-861D-4475-B519-38F6D1AB8FC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charset="0"/>
              <a:cs typeface="Arial" charset="0"/>
            </a:rPr>
            <a:t>DCMA</a:t>
          </a:r>
        </a:p>
      </dgm:t>
    </dgm:pt>
    <dgm:pt modelId="{BA332A20-BE58-4C7F-8C2B-596102935EF7}" type="parTrans" cxnId="{7C8A2D74-DBEA-4DE8-AC71-5677F6255B6D}">
      <dgm:prSet/>
      <dgm:spPr/>
      <dgm:t>
        <a:bodyPr/>
        <a:lstStyle/>
        <a:p>
          <a:endParaRPr lang="en-US"/>
        </a:p>
      </dgm:t>
    </dgm:pt>
    <dgm:pt modelId="{80552078-2A5A-4DDD-92CF-340DA405BCE0}" type="sibTrans" cxnId="{7C8A2D74-DBEA-4DE8-AC71-5677F6255B6D}">
      <dgm:prSet/>
      <dgm:spPr/>
      <dgm:t>
        <a:bodyPr/>
        <a:lstStyle/>
        <a:p>
          <a:endParaRPr lang="en-US"/>
        </a:p>
      </dgm:t>
    </dgm:pt>
    <dgm:pt modelId="{9136C863-0B6D-4D08-9CEA-5170B9A00C9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charset="0"/>
              <a:cs typeface="Arial" charset="0"/>
            </a:rPr>
            <a:t>Under Secretary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charset="0"/>
              <a:cs typeface="Arial" charset="0"/>
            </a:rPr>
            <a:t>(Comptroller)</a:t>
          </a:r>
        </a:p>
      </dgm:t>
    </dgm:pt>
    <dgm:pt modelId="{F0FC9FB2-1EC8-4C4B-8099-30B3BB67E355}" type="parTrans" cxnId="{8105B97C-7DDA-462B-A75A-C15019F34798}">
      <dgm:prSet/>
      <dgm:spPr/>
      <dgm:t>
        <a:bodyPr/>
        <a:lstStyle/>
        <a:p>
          <a:endParaRPr lang="en-US"/>
        </a:p>
      </dgm:t>
    </dgm:pt>
    <dgm:pt modelId="{1350345C-F8BC-4A5E-ACE7-A8793FDF925A}" type="sibTrans" cxnId="{8105B97C-7DDA-462B-A75A-C15019F34798}">
      <dgm:prSet/>
      <dgm:spPr/>
      <dgm:t>
        <a:bodyPr/>
        <a:lstStyle/>
        <a:p>
          <a:endParaRPr lang="en-US"/>
        </a:p>
      </dgm:t>
    </dgm:pt>
    <dgm:pt modelId="{88861EEA-C07E-4CC2-AF04-72D64345A38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charset="0"/>
              <a:cs typeface="Arial" charset="0"/>
            </a:rPr>
            <a:t>DCAA</a:t>
          </a:r>
        </a:p>
      </dgm:t>
    </dgm:pt>
    <dgm:pt modelId="{C313A89C-66CC-4E9C-96A4-CE6AF5312AD4}" type="parTrans" cxnId="{694A6343-BB46-439A-8D24-C41AA9232298}">
      <dgm:prSet/>
      <dgm:spPr/>
      <dgm:t>
        <a:bodyPr/>
        <a:lstStyle/>
        <a:p>
          <a:endParaRPr lang="en-US"/>
        </a:p>
      </dgm:t>
    </dgm:pt>
    <dgm:pt modelId="{B62AD9AF-83D6-48DE-890D-3221EC26EAA8}" type="sibTrans" cxnId="{694A6343-BB46-439A-8D24-C41AA9232298}">
      <dgm:prSet/>
      <dgm:spPr/>
      <dgm:t>
        <a:bodyPr/>
        <a:lstStyle/>
        <a:p>
          <a:endParaRPr lang="en-US"/>
        </a:p>
      </dgm:t>
    </dgm:pt>
    <dgm:pt modelId="{7C86DB39-14AD-422B-8F85-5B8AA661414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charset="0"/>
              <a:cs typeface="Arial" charset="0"/>
            </a:rPr>
            <a:t>Inspector General</a:t>
          </a:r>
        </a:p>
      </dgm:t>
    </dgm:pt>
    <dgm:pt modelId="{B399F390-2EDB-4E28-A98F-17354609F432}" type="parTrans" cxnId="{73FC896C-289C-435F-93EB-2200004A0340}">
      <dgm:prSet/>
      <dgm:spPr/>
      <dgm:t>
        <a:bodyPr/>
        <a:lstStyle/>
        <a:p>
          <a:endParaRPr lang="en-US"/>
        </a:p>
      </dgm:t>
    </dgm:pt>
    <dgm:pt modelId="{E1AEB955-8616-4D7B-A7E2-B89A4EF5306F}" type="sibTrans" cxnId="{73FC896C-289C-435F-93EB-2200004A0340}">
      <dgm:prSet/>
      <dgm:spPr/>
      <dgm:t>
        <a:bodyPr/>
        <a:lstStyle/>
        <a:p>
          <a:endParaRPr lang="en-US"/>
        </a:p>
      </dgm:t>
    </dgm:pt>
    <dgm:pt modelId="{6E4E8758-CE74-444C-999C-97AE70F9590F}" type="pres">
      <dgm:prSet presAssocID="{8C5D3C48-29C0-4943-97D0-7FE82A23DAF6}" presName="hierChild1" presStyleCnt="0">
        <dgm:presLayoutVars>
          <dgm:orgChart val="1"/>
          <dgm:chPref val="1"/>
          <dgm:dir/>
          <dgm:animOne val="branch"/>
          <dgm:animLvl val="lvl"/>
          <dgm:resizeHandles/>
        </dgm:presLayoutVars>
      </dgm:prSet>
      <dgm:spPr/>
    </dgm:pt>
    <dgm:pt modelId="{177AD64E-A7D8-4001-8275-A7432F15019D}" type="pres">
      <dgm:prSet presAssocID="{9E56906A-BACA-4256-8BB0-441D82B3880E}" presName="hierRoot1" presStyleCnt="0">
        <dgm:presLayoutVars>
          <dgm:hierBranch/>
        </dgm:presLayoutVars>
      </dgm:prSet>
      <dgm:spPr/>
    </dgm:pt>
    <dgm:pt modelId="{B40A945F-FED9-4340-B70B-D588F39F2B23}" type="pres">
      <dgm:prSet presAssocID="{9E56906A-BACA-4256-8BB0-441D82B3880E}" presName="rootComposite1" presStyleCnt="0"/>
      <dgm:spPr/>
    </dgm:pt>
    <dgm:pt modelId="{62AAB111-6CE4-4B2D-8431-B42AA4B290CD}" type="pres">
      <dgm:prSet presAssocID="{9E56906A-BACA-4256-8BB0-441D82B3880E}" presName="rootText1" presStyleLbl="node0" presStyleIdx="0" presStyleCnt="1">
        <dgm:presLayoutVars>
          <dgm:chPref val="3"/>
        </dgm:presLayoutVars>
      </dgm:prSet>
      <dgm:spPr/>
      <dgm:t>
        <a:bodyPr/>
        <a:lstStyle/>
        <a:p>
          <a:endParaRPr lang="en-US"/>
        </a:p>
      </dgm:t>
    </dgm:pt>
    <dgm:pt modelId="{48809A08-2865-47A9-9674-45D9D6FF9F35}" type="pres">
      <dgm:prSet presAssocID="{9E56906A-BACA-4256-8BB0-441D82B3880E}" presName="rootConnector1" presStyleLbl="node1" presStyleIdx="0" presStyleCnt="0"/>
      <dgm:spPr/>
      <dgm:t>
        <a:bodyPr/>
        <a:lstStyle/>
        <a:p>
          <a:endParaRPr lang="en-US"/>
        </a:p>
      </dgm:t>
    </dgm:pt>
    <dgm:pt modelId="{4069A3B9-8543-42C3-A904-6076E6575DCF}" type="pres">
      <dgm:prSet presAssocID="{9E56906A-BACA-4256-8BB0-441D82B3880E}" presName="hierChild2" presStyleCnt="0"/>
      <dgm:spPr/>
    </dgm:pt>
    <dgm:pt modelId="{0E9E8EC7-E9C8-490A-AD50-7775CEAE88B9}" type="pres">
      <dgm:prSet presAssocID="{35844785-1600-431A-A3F3-1394D9256066}" presName="Name35" presStyleLbl="parChTrans1D2" presStyleIdx="0" presStyleCnt="6"/>
      <dgm:spPr/>
      <dgm:t>
        <a:bodyPr/>
        <a:lstStyle/>
        <a:p>
          <a:endParaRPr lang="en-US"/>
        </a:p>
      </dgm:t>
    </dgm:pt>
    <dgm:pt modelId="{4833B6BA-521A-4950-B40B-845108C10204}" type="pres">
      <dgm:prSet presAssocID="{37068052-21F6-4396-B42D-6F74E48A775F}" presName="hierRoot2" presStyleCnt="0">
        <dgm:presLayoutVars>
          <dgm:hierBranch/>
        </dgm:presLayoutVars>
      </dgm:prSet>
      <dgm:spPr/>
    </dgm:pt>
    <dgm:pt modelId="{34BA0AB9-160B-4AFC-B1CF-9E0D7E6A1D06}" type="pres">
      <dgm:prSet presAssocID="{37068052-21F6-4396-B42D-6F74E48A775F}" presName="rootComposite" presStyleCnt="0"/>
      <dgm:spPr/>
    </dgm:pt>
    <dgm:pt modelId="{2BCA3806-FA00-4CD6-B961-0D3E6C70A8D1}" type="pres">
      <dgm:prSet presAssocID="{37068052-21F6-4396-B42D-6F74E48A775F}" presName="rootText" presStyleLbl="node2" presStyleIdx="0" presStyleCnt="6">
        <dgm:presLayoutVars>
          <dgm:chPref val="3"/>
        </dgm:presLayoutVars>
      </dgm:prSet>
      <dgm:spPr/>
      <dgm:t>
        <a:bodyPr/>
        <a:lstStyle/>
        <a:p>
          <a:endParaRPr lang="en-US"/>
        </a:p>
      </dgm:t>
    </dgm:pt>
    <dgm:pt modelId="{25C52787-81C2-492D-B898-0E65EA45B7DB}" type="pres">
      <dgm:prSet presAssocID="{37068052-21F6-4396-B42D-6F74E48A775F}" presName="rootConnector" presStyleLbl="node2" presStyleIdx="0" presStyleCnt="6"/>
      <dgm:spPr/>
      <dgm:t>
        <a:bodyPr/>
        <a:lstStyle/>
        <a:p>
          <a:endParaRPr lang="en-US"/>
        </a:p>
      </dgm:t>
    </dgm:pt>
    <dgm:pt modelId="{D471A478-F9FD-4266-B906-029FB25E868D}" type="pres">
      <dgm:prSet presAssocID="{37068052-21F6-4396-B42D-6F74E48A775F}" presName="hierChild4" presStyleCnt="0"/>
      <dgm:spPr/>
    </dgm:pt>
    <dgm:pt modelId="{561DE51C-7188-42AF-A0EF-72A031B68BEB}" type="pres">
      <dgm:prSet presAssocID="{72EA64F0-319B-44F6-94AF-6FC258F2C6FF}" presName="Name35" presStyleLbl="parChTrans1D3" presStyleIdx="0" presStyleCnt="5"/>
      <dgm:spPr/>
      <dgm:t>
        <a:bodyPr/>
        <a:lstStyle/>
        <a:p>
          <a:endParaRPr lang="en-US"/>
        </a:p>
      </dgm:t>
    </dgm:pt>
    <dgm:pt modelId="{CA2D4452-5A70-4064-A8D6-ABA96B7B1430}" type="pres">
      <dgm:prSet presAssocID="{52053C1E-9763-4BF9-80E3-B4437D1591D2}" presName="hierRoot2" presStyleCnt="0">
        <dgm:presLayoutVars>
          <dgm:hierBranch val="r"/>
        </dgm:presLayoutVars>
      </dgm:prSet>
      <dgm:spPr/>
    </dgm:pt>
    <dgm:pt modelId="{6C78E79D-5C26-44D4-996E-79763F544E0F}" type="pres">
      <dgm:prSet presAssocID="{52053C1E-9763-4BF9-80E3-B4437D1591D2}" presName="rootComposite" presStyleCnt="0"/>
      <dgm:spPr/>
    </dgm:pt>
    <dgm:pt modelId="{75CDE982-63A3-4E75-AEA1-4D407353502B}" type="pres">
      <dgm:prSet presAssocID="{52053C1E-9763-4BF9-80E3-B4437D1591D2}" presName="rootText" presStyleLbl="node3" presStyleIdx="0" presStyleCnt="5">
        <dgm:presLayoutVars>
          <dgm:chPref val="3"/>
        </dgm:presLayoutVars>
      </dgm:prSet>
      <dgm:spPr/>
      <dgm:t>
        <a:bodyPr/>
        <a:lstStyle/>
        <a:p>
          <a:endParaRPr lang="en-US"/>
        </a:p>
      </dgm:t>
    </dgm:pt>
    <dgm:pt modelId="{2085BE37-6718-4466-9B5E-EBAF73982B8E}" type="pres">
      <dgm:prSet presAssocID="{52053C1E-9763-4BF9-80E3-B4437D1591D2}" presName="rootConnector" presStyleLbl="node3" presStyleIdx="0" presStyleCnt="5"/>
      <dgm:spPr/>
      <dgm:t>
        <a:bodyPr/>
        <a:lstStyle/>
        <a:p>
          <a:endParaRPr lang="en-US"/>
        </a:p>
      </dgm:t>
    </dgm:pt>
    <dgm:pt modelId="{D764C06F-FE86-4655-A6E5-205911596CF1}" type="pres">
      <dgm:prSet presAssocID="{52053C1E-9763-4BF9-80E3-B4437D1591D2}" presName="hierChild4" presStyleCnt="0"/>
      <dgm:spPr/>
    </dgm:pt>
    <dgm:pt modelId="{FF7D7D91-5903-41D5-929C-71B170DF780D}" type="pres">
      <dgm:prSet presAssocID="{52053C1E-9763-4BF9-80E3-B4437D1591D2}" presName="hierChild5" presStyleCnt="0"/>
      <dgm:spPr/>
    </dgm:pt>
    <dgm:pt modelId="{5C2CE715-F165-430E-9737-0EA13F53B0E1}" type="pres">
      <dgm:prSet presAssocID="{37068052-21F6-4396-B42D-6F74E48A775F}" presName="hierChild5" presStyleCnt="0"/>
      <dgm:spPr/>
    </dgm:pt>
    <dgm:pt modelId="{5CDD51C6-022E-4061-80E0-21DFCE6E8008}" type="pres">
      <dgm:prSet presAssocID="{33C0841E-3619-4823-99F9-89E67560F626}" presName="Name35" presStyleLbl="parChTrans1D2" presStyleIdx="1" presStyleCnt="6"/>
      <dgm:spPr/>
      <dgm:t>
        <a:bodyPr/>
        <a:lstStyle/>
        <a:p>
          <a:endParaRPr lang="en-US"/>
        </a:p>
      </dgm:t>
    </dgm:pt>
    <dgm:pt modelId="{FD69B59A-B6DF-4860-A0A6-2BC30269EAF5}" type="pres">
      <dgm:prSet presAssocID="{3275540D-C146-4BB0-B574-A2C0755327B7}" presName="hierRoot2" presStyleCnt="0">
        <dgm:presLayoutVars>
          <dgm:hierBranch/>
        </dgm:presLayoutVars>
      </dgm:prSet>
      <dgm:spPr/>
    </dgm:pt>
    <dgm:pt modelId="{65322A66-D7B3-463D-8BC9-97C09DBAA355}" type="pres">
      <dgm:prSet presAssocID="{3275540D-C146-4BB0-B574-A2C0755327B7}" presName="rootComposite" presStyleCnt="0"/>
      <dgm:spPr/>
    </dgm:pt>
    <dgm:pt modelId="{26A2EBA7-7157-4B59-8769-EDB6EEB8512B}" type="pres">
      <dgm:prSet presAssocID="{3275540D-C146-4BB0-B574-A2C0755327B7}" presName="rootText" presStyleLbl="node2" presStyleIdx="1" presStyleCnt="6">
        <dgm:presLayoutVars>
          <dgm:chPref val="3"/>
        </dgm:presLayoutVars>
      </dgm:prSet>
      <dgm:spPr/>
      <dgm:t>
        <a:bodyPr/>
        <a:lstStyle/>
        <a:p>
          <a:endParaRPr lang="en-US"/>
        </a:p>
      </dgm:t>
    </dgm:pt>
    <dgm:pt modelId="{6E50A445-C752-49F6-9A79-DFBEC6C1577E}" type="pres">
      <dgm:prSet presAssocID="{3275540D-C146-4BB0-B574-A2C0755327B7}" presName="rootConnector" presStyleLbl="node2" presStyleIdx="1" presStyleCnt="6"/>
      <dgm:spPr/>
      <dgm:t>
        <a:bodyPr/>
        <a:lstStyle/>
        <a:p>
          <a:endParaRPr lang="en-US"/>
        </a:p>
      </dgm:t>
    </dgm:pt>
    <dgm:pt modelId="{38B73A8A-EC6D-4C3F-928C-0EBFDA2BCA06}" type="pres">
      <dgm:prSet presAssocID="{3275540D-C146-4BB0-B574-A2C0755327B7}" presName="hierChild4" presStyleCnt="0"/>
      <dgm:spPr/>
    </dgm:pt>
    <dgm:pt modelId="{6995C5DC-AD94-4A86-BB25-E2887D242E6B}" type="pres">
      <dgm:prSet presAssocID="{414C175B-C52D-4EBC-8374-168526EA1850}" presName="Name35" presStyleLbl="parChTrans1D3" presStyleIdx="1" presStyleCnt="5"/>
      <dgm:spPr/>
      <dgm:t>
        <a:bodyPr/>
        <a:lstStyle/>
        <a:p>
          <a:endParaRPr lang="en-US"/>
        </a:p>
      </dgm:t>
    </dgm:pt>
    <dgm:pt modelId="{5CC79821-EB9B-4B62-A210-86C07962BFD0}" type="pres">
      <dgm:prSet presAssocID="{D8571A2C-9CF0-4B07-A5A8-377781906C97}" presName="hierRoot2" presStyleCnt="0">
        <dgm:presLayoutVars>
          <dgm:hierBranch val="r"/>
        </dgm:presLayoutVars>
      </dgm:prSet>
      <dgm:spPr/>
    </dgm:pt>
    <dgm:pt modelId="{862C362A-E90E-4034-A7D6-15DA99748D7D}" type="pres">
      <dgm:prSet presAssocID="{D8571A2C-9CF0-4B07-A5A8-377781906C97}" presName="rootComposite" presStyleCnt="0"/>
      <dgm:spPr/>
    </dgm:pt>
    <dgm:pt modelId="{05599B91-2E46-4127-9827-5D24C8301B53}" type="pres">
      <dgm:prSet presAssocID="{D8571A2C-9CF0-4B07-A5A8-377781906C97}" presName="rootText" presStyleLbl="node3" presStyleIdx="1" presStyleCnt="5">
        <dgm:presLayoutVars>
          <dgm:chPref val="3"/>
        </dgm:presLayoutVars>
      </dgm:prSet>
      <dgm:spPr/>
      <dgm:t>
        <a:bodyPr/>
        <a:lstStyle/>
        <a:p>
          <a:endParaRPr lang="en-US"/>
        </a:p>
      </dgm:t>
    </dgm:pt>
    <dgm:pt modelId="{7E76C3A1-0D63-45E9-B4A3-9339CF9F629D}" type="pres">
      <dgm:prSet presAssocID="{D8571A2C-9CF0-4B07-A5A8-377781906C97}" presName="rootConnector" presStyleLbl="node3" presStyleIdx="1" presStyleCnt="5"/>
      <dgm:spPr/>
      <dgm:t>
        <a:bodyPr/>
        <a:lstStyle/>
        <a:p>
          <a:endParaRPr lang="en-US"/>
        </a:p>
      </dgm:t>
    </dgm:pt>
    <dgm:pt modelId="{39F9B68F-2565-4ACE-81B9-3A42DDE9BF91}" type="pres">
      <dgm:prSet presAssocID="{D8571A2C-9CF0-4B07-A5A8-377781906C97}" presName="hierChild4" presStyleCnt="0"/>
      <dgm:spPr/>
    </dgm:pt>
    <dgm:pt modelId="{F2F79831-0068-4809-9016-B32EA2E6C233}" type="pres">
      <dgm:prSet presAssocID="{D8571A2C-9CF0-4B07-A5A8-377781906C97}" presName="hierChild5" presStyleCnt="0"/>
      <dgm:spPr/>
    </dgm:pt>
    <dgm:pt modelId="{CC8E88AE-84AA-48CC-8B3F-F79C015004E1}" type="pres">
      <dgm:prSet presAssocID="{3275540D-C146-4BB0-B574-A2C0755327B7}" presName="hierChild5" presStyleCnt="0"/>
      <dgm:spPr/>
    </dgm:pt>
    <dgm:pt modelId="{17C15C20-9C29-4501-BA72-CEE8399CF2F7}" type="pres">
      <dgm:prSet presAssocID="{0C83A32E-EEFF-4C23-ABAB-88A5E713C689}" presName="Name35" presStyleLbl="parChTrans1D2" presStyleIdx="2" presStyleCnt="6"/>
      <dgm:spPr/>
      <dgm:t>
        <a:bodyPr/>
        <a:lstStyle/>
        <a:p>
          <a:endParaRPr lang="en-US"/>
        </a:p>
      </dgm:t>
    </dgm:pt>
    <dgm:pt modelId="{DA42B1B8-F747-4413-B9CB-C8F3C3E57964}" type="pres">
      <dgm:prSet presAssocID="{0C2D5A9F-4A72-46B9-AE89-760EED01A53A}" presName="hierRoot2" presStyleCnt="0">
        <dgm:presLayoutVars>
          <dgm:hierBranch/>
        </dgm:presLayoutVars>
      </dgm:prSet>
      <dgm:spPr/>
    </dgm:pt>
    <dgm:pt modelId="{D4BF8F26-2DCE-4E63-9E9E-D750429153CD}" type="pres">
      <dgm:prSet presAssocID="{0C2D5A9F-4A72-46B9-AE89-760EED01A53A}" presName="rootComposite" presStyleCnt="0"/>
      <dgm:spPr/>
    </dgm:pt>
    <dgm:pt modelId="{50CAEB37-117D-48F5-9645-0258648D230B}" type="pres">
      <dgm:prSet presAssocID="{0C2D5A9F-4A72-46B9-AE89-760EED01A53A}" presName="rootText" presStyleLbl="node2" presStyleIdx="2" presStyleCnt="6">
        <dgm:presLayoutVars>
          <dgm:chPref val="3"/>
        </dgm:presLayoutVars>
      </dgm:prSet>
      <dgm:spPr/>
      <dgm:t>
        <a:bodyPr/>
        <a:lstStyle/>
        <a:p>
          <a:endParaRPr lang="en-US"/>
        </a:p>
      </dgm:t>
    </dgm:pt>
    <dgm:pt modelId="{DB98C09D-9B09-4531-8A9F-A02ABAB33CC1}" type="pres">
      <dgm:prSet presAssocID="{0C2D5A9F-4A72-46B9-AE89-760EED01A53A}" presName="rootConnector" presStyleLbl="node2" presStyleIdx="2" presStyleCnt="6"/>
      <dgm:spPr/>
      <dgm:t>
        <a:bodyPr/>
        <a:lstStyle/>
        <a:p>
          <a:endParaRPr lang="en-US"/>
        </a:p>
      </dgm:t>
    </dgm:pt>
    <dgm:pt modelId="{B54E44C6-08EA-4A2A-9EC7-3D9908417AF4}" type="pres">
      <dgm:prSet presAssocID="{0C2D5A9F-4A72-46B9-AE89-760EED01A53A}" presName="hierChild4" presStyleCnt="0"/>
      <dgm:spPr/>
    </dgm:pt>
    <dgm:pt modelId="{DD80D3DE-0538-42E4-99DD-5868C37B9565}" type="pres">
      <dgm:prSet presAssocID="{268815E1-18AF-4A0B-AE46-63DFB55DDCB7}" presName="Name35" presStyleLbl="parChTrans1D3" presStyleIdx="2" presStyleCnt="5"/>
      <dgm:spPr/>
      <dgm:t>
        <a:bodyPr/>
        <a:lstStyle/>
        <a:p>
          <a:endParaRPr lang="en-US"/>
        </a:p>
      </dgm:t>
    </dgm:pt>
    <dgm:pt modelId="{A9E9F589-30A3-45EA-A579-C07DC5260DA0}" type="pres">
      <dgm:prSet presAssocID="{5C6CF9B9-5749-4F08-AE6B-6CF12FA71D9E}" presName="hierRoot2" presStyleCnt="0">
        <dgm:presLayoutVars>
          <dgm:hierBranch val="r"/>
        </dgm:presLayoutVars>
      </dgm:prSet>
      <dgm:spPr/>
    </dgm:pt>
    <dgm:pt modelId="{4B391A78-84AE-4608-87C6-E94FD4066C38}" type="pres">
      <dgm:prSet presAssocID="{5C6CF9B9-5749-4F08-AE6B-6CF12FA71D9E}" presName="rootComposite" presStyleCnt="0"/>
      <dgm:spPr/>
    </dgm:pt>
    <dgm:pt modelId="{4A2F76A5-DAA0-4BA6-ABD5-F95E7331CD08}" type="pres">
      <dgm:prSet presAssocID="{5C6CF9B9-5749-4F08-AE6B-6CF12FA71D9E}" presName="rootText" presStyleLbl="node3" presStyleIdx="2" presStyleCnt="5">
        <dgm:presLayoutVars>
          <dgm:chPref val="3"/>
        </dgm:presLayoutVars>
      </dgm:prSet>
      <dgm:spPr/>
      <dgm:t>
        <a:bodyPr/>
        <a:lstStyle/>
        <a:p>
          <a:endParaRPr lang="en-US"/>
        </a:p>
      </dgm:t>
    </dgm:pt>
    <dgm:pt modelId="{FFAAB02C-ECFC-4FD6-BEE5-0652A5932B89}" type="pres">
      <dgm:prSet presAssocID="{5C6CF9B9-5749-4F08-AE6B-6CF12FA71D9E}" presName="rootConnector" presStyleLbl="node3" presStyleIdx="2" presStyleCnt="5"/>
      <dgm:spPr/>
      <dgm:t>
        <a:bodyPr/>
        <a:lstStyle/>
        <a:p>
          <a:endParaRPr lang="en-US"/>
        </a:p>
      </dgm:t>
    </dgm:pt>
    <dgm:pt modelId="{93EFB615-2287-4B32-A7FF-C8C85BDE2E1F}" type="pres">
      <dgm:prSet presAssocID="{5C6CF9B9-5749-4F08-AE6B-6CF12FA71D9E}" presName="hierChild4" presStyleCnt="0"/>
      <dgm:spPr/>
    </dgm:pt>
    <dgm:pt modelId="{850F6E83-E2B2-480F-B2C2-F1D134D4733A}" type="pres">
      <dgm:prSet presAssocID="{5C6CF9B9-5749-4F08-AE6B-6CF12FA71D9E}" presName="hierChild5" presStyleCnt="0"/>
      <dgm:spPr/>
    </dgm:pt>
    <dgm:pt modelId="{124AFEEA-110B-4E79-A1AE-478D5BC1EEA4}" type="pres">
      <dgm:prSet presAssocID="{0C2D5A9F-4A72-46B9-AE89-760EED01A53A}" presName="hierChild5" presStyleCnt="0"/>
      <dgm:spPr/>
    </dgm:pt>
    <dgm:pt modelId="{24CFB235-F978-45B2-A06C-79DDCE113354}" type="pres">
      <dgm:prSet presAssocID="{7DF62A28-75D0-43E5-A553-BA274C4A21AF}" presName="Name35" presStyleLbl="parChTrans1D2" presStyleIdx="3" presStyleCnt="6"/>
      <dgm:spPr/>
      <dgm:t>
        <a:bodyPr/>
        <a:lstStyle/>
        <a:p>
          <a:endParaRPr lang="en-US"/>
        </a:p>
      </dgm:t>
    </dgm:pt>
    <dgm:pt modelId="{8E06E203-DEA8-4AD2-A584-EA89AD1F817F}" type="pres">
      <dgm:prSet presAssocID="{6237C723-FF98-4BA2-8EA9-DF3D9B68D2D1}" presName="hierRoot2" presStyleCnt="0">
        <dgm:presLayoutVars>
          <dgm:hierBranch/>
        </dgm:presLayoutVars>
      </dgm:prSet>
      <dgm:spPr/>
    </dgm:pt>
    <dgm:pt modelId="{2706EFE3-FAEB-4C49-A187-AFFF276A742F}" type="pres">
      <dgm:prSet presAssocID="{6237C723-FF98-4BA2-8EA9-DF3D9B68D2D1}" presName="rootComposite" presStyleCnt="0"/>
      <dgm:spPr/>
    </dgm:pt>
    <dgm:pt modelId="{4AA59DF2-04DF-48B9-BBE4-1B3372C7B201}" type="pres">
      <dgm:prSet presAssocID="{6237C723-FF98-4BA2-8EA9-DF3D9B68D2D1}" presName="rootText" presStyleLbl="node2" presStyleIdx="3" presStyleCnt="6">
        <dgm:presLayoutVars>
          <dgm:chPref val="3"/>
        </dgm:presLayoutVars>
      </dgm:prSet>
      <dgm:spPr/>
      <dgm:t>
        <a:bodyPr/>
        <a:lstStyle/>
        <a:p>
          <a:endParaRPr lang="en-US"/>
        </a:p>
      </dgm:t>
    </dgm:pt>
    <dgm:pt modelId="{F61980BE-A326-4C56-95E4-7B3D4020CA3E}" type="pres">
      <dgm:prSet presAssocID="{6237C723-FF98-4BA2-8EA9-DF3D9B68D2D1}" presName="rootConnector" presStyleLbl="node2" presStyleIdx="3" presStyleCnt="6"/>
      <dgm:spPr/>
      <dgm:t>
        <a:bodyPr/>
        <a:lstStyle/>
        <a:p>
          <a:endParaRPr lang="en-US"/>
        </a:p>
      </dgm:t>
    </dgm:pt>
    <dgm:pt modelId="{9F6D0C0A-676E-4A96-82AC-8C49C469992F}" type="pres">
      <dgm:prSet presAssocID="{6237C723-FF98-4BA2-8EA9-DF3D9B68D2D1}" presName="hierChild4" presStyleCnt="0"/>
      <dgm:spPr/>
    </dgm:pt>
    <dgm:pt modelId="{CCEC6681-FC7B-4E7D-945B-92294F5D27C3}" type="pres">
      <dgm:prSet presAssocID="{BA332A20-BE58-4C7F-8C2B-596102935EF7}" presName="Name35" presStyleLbl="parChTrans1D3" presStyleIdx="3" presStyleCnt="5"/>
      <dgm:spPr/>
      <dgm:t>
        <a:bodyPr/>
        <a:lstStyle/>
        <a:p>
          <a:endParaRPr lang="en-US"/>
        </a:p>
      </dgm:t>
    </dgm:pt>
    <dgm:pt modelId="{DE2408D0-40D5-429C-89DD-29D42EB052D7}" type="pres">
      <dgm:prSet presAssocID="{ABB97F74-861D-4475-B519-38F6D1AB8FC6}" presName="hierRoot2" presStyleCnt="0">
        <dgm:presLayoutVars>
          <dgm:hierBranch val="r"/>
        </dgm:presLayoutVars>
      </dgm:prSet>
      <dgm:spPr/>
    </dgm:pt>
    <dgm:pt modelId="{D9DA8CA7-D2F9-4043-9359-E9B602A42ED4}" type="pres">
      <dgm:prSet presAssocID="{ABB97F74-861D-4475-B519-38F6D1AB8FC6}" presName="rootComposite" presStyleCnt="0"/>
      <dgm:spPr/>
    </dgm:pt>
    <dgm:pt modelId="{DFE3D6B2-0AD5-471E-8A75-602ABCC57131}" type="pres">
      <dgm:prSet presAssocID="{ABB97F74-861D-4475-B519-38F6D1AB8FC6}" presName="rootText" presStyleLbl="node3" presStyleIdx="3" presStyleCnt="5">
        <dgm:presLayoutVars>
          <dgm:chPref val="3"/>
        </dgm:presLayoutVars>
      </dgm:prSet>
      <dgm:spPr/>
      <dgm:t>
        <a:bodyPr/>
        <a:lstStyle/>
        <a:p>
          <a:endParaRPr lang="en-US"/>
        </a:p>
      </dgm:t>
    </dgm:pt>
    <dgm:pt modelId="{BA73C2BA-6282-45B0-AE93-B2C0951AFC9A}" type="pres">
      <dgm:prSet presAssocID="{ABB97F74-861D-4475-B519-38F6D1AB8FC6}" presName="rootConnector" presStyleLbl="node3" presStyleIdx="3" presStyleCnt="5"/>
      <dgm:spPr/>
      <dgm:t>
        <a:bodyPr/>
        <a:lstStyle/>
        <a:p>
          <a:endParaRPr lang="en-US"/>
        </a:p>
      </dgm:t>
    </dgm:pt>
    <dgm:pt modelId="{15E03300-2BDE-49C8-B655-3DDC10B42117}" type="pres">
      <dgm:prSet presAssocID="{ABB97F74-861D-4475-B519-38F6D1AB8FC6}" presName="hierChild4" presStyleCnt="0"/>
      <dgm:spPr/>
    </dgm:pt>
    <dgm:pt modelId="{F98E5F4C-E540-4023-AF29-328FA2C57593}" type="pres">
      <dgm:prSet presAssocID="{ABB97F74-861D-4475-B519-38F6D1AB8FC6}" presName="hierChild5" presStyleCnt="0"/>
      <dgm:spPr/>
    </dgm:pt>
    <dgm:pt modelId="{E5EECAA5-3C6D-4ED6-AFC3-DC46657FF02F}" type="pres">
      <dgm:prSet presAssocID="{6237C723-FF98-4BA2-8EA9-DF3D9B68D2D1}" presName="hierChild5" presStyleCnt="0"/>
      <dgm:spPr/>
    </dgm:pt>
    <dgm:pt modelId="{B9D4173C-B8E2-4AAE-8FEF-12F747F939A4}" type="pres">
      <dgm:prSet presAssocID="{F0FC9FB2-1EC8-4C4B-8099-30B3BB67E355}" presName="Name35" presStyleLbl="parChTrans1D2" presStyleIdx="4" presStyleCnt="6"/>
      <dgm:spPr/>
      <dgm:t>
        <a:bodyPr/>
        <a:lstStyle/>
        <a:p>
          <a:endParaRPr lang="en-US"/>
        </a:p>
      </dgm:t>
    </dgm:pt>
    <dgm:pt modelId="{3B6D31F4-272E-4C97-AC94-68B6A53C4A69}" type="pres">
      <dgm:prSet presAssocID="{9136C863-0B6D-4D08-9CEA-5170B9A00C91}" presName="hierRoot2" presStyleCnt="0">
        <dgm:presLayoutVars>
          <dgm:hierBranch/>
        </dgm:presLayoutVars>
      </dgm:prSet>
      <dgm:spPr/>
    </dgm:pt>
    <dgm:pt modelId="{75B3B8C5-410B-4357-BCAF-A274DABC73B0}" type="pres">
      <dgm:prSet presAssocID="{9136C863-0B6D-4D08-9CEA-5170B9A00C91}" presName="rootComposite" presStyleCnt="0"/>
      <dgm:spPr/>
    </dgm:pt>
    <dgm:pt modelId="{B17A72BB-9706-425B-89B3-1B5DE1B8B678}" type="pres">
      <dgm:prSet presAssocID="{9136C863-0B6D-4D08-9CEA-5170B9A00C91}" presName="rootText" presStyleLbl="node2" presStyleIdx="4" presStyleCnt="6">
        <dgm:presLayoutVars>
          <dgm:chPref val="3"/>
        </dgm:presLayoutVars>
      </dgm:prSet>
      <dgm:spPr/>
      <dgm:t>
        <a:bodyPr/>
        <a:lstStyle/>
        <a:p>
          <a:endParaRPr lang="en-US"/>
        </a:p>
      </dgm:t>
    </dgm:pt>
    <dgm:pt modelId="{7E254039-45C6-42AE-9605-525C0E3D4494}" type="pres">
      <dgm:prSet presAssocID="{9136C863-0B6D-4D08-9CEA-5170B9A00C91}" presName="rootConnector" presStyleLbl="node2" presStyleIdx="4" presStyleCnt="6"/>
      <dgm:spPr/>
      <dgm:t>
        <a:bodyPr/>
        <a:lstStyle/>
        <a:p>
          <a:endParaRPr lang="en-US"/>
        </a:p>
      </dgm:t>
    </dgm:pt>
    <dgm:pt modelId="{766BB9F1-A768-4E67-A383-73CF8E8029F8}" type="pres">
      <dgm:prSet presAssocID="{9136C863-0B6D-4D08-9CEA-5170B9A00C91}" presName="hierChild4" presStyleCnt="0"/>
      <dgm:spPr/>
    </dgm:pt>
    <dgm:pt modelId="{B7E7A9E9-F23C-4F94-9373-A265B01637FF}" type="pres">
      <dgm:prSet presAssocID="{C313A89C-66CC-4E9C-96A4-CE6AF5312AD4}" presName="Name35" presStyleLbl="parChTrans1D3" presStyleIdx="4" presStyleCnt="5"/>
      <dgm:spPr/>
      <dgm:t>
        <a:bodyPr/>
        <a:lstStyle/>
        <a:p>
          <a:endParaRPr lang="en-US"/>
        </a:p>
      </dgm:t>
    </dgm:pt>
    <dgm:pt modelId="{C37CF3E3-1F6E-41F2-B3FA-35BDC0A1A712}" type="pres">
      <dgm:prSet presAssocID="{88861EEA-C07E-4CC2-AF04-72D64345A385}" presName="hierRoot2" presStyleCnt="0">
        <dgm:presLayoutVars>
          <dgm:hierBranch val="r"/>
        </dgm:presLayoutVars>
      </dgm:prSet>
      <dgm:spPr/>
    </dgm:pt>
    <dgm:pt modelId="{F562EB69-AFC2-4381-ACC1-4A967016E9E8}" type="pres">
      <dgm:prSet presAssocID="{88861EEA-C07E-4CC2-AF04-72D64345A385}" presName="rootComposite" presStyleCnt="0"/>
      <dgm:spPr/>
    </dgm:pt>
    <dgm:pt modelId="{5FF1B6C4-3E90-42F7-A719-2290E9EFFFB4}" type="pres">
      <dgm:prSet presAssocID="{88861EEA-C07E-4CC2-AF04-72D64345A385}" presName="rootText" presStyleLbl="node3" presStyleIdx="4" presStyleCnt="5">
        <dgm:presLayoutVars>
          <dgm:chPref val="3"/>
        </dgm:presLayoutVars>
      </dgm:prSet>
      <dgm:spPr/>
      <dgm:t>
        <a:bodyPr/>
        <a:lstStyle/>
        <a:p>
          <a:endParaRPr lang="en-US"/>
        </a:p>
      </dgm:t>
    </dgm:pt>
    <dgm:pt modelId="{AB7457E7-8AD0-4FF6-92FD-08A8DC722E3B}" type="pres">
      <dgm:prSet presAssocID="{88861EEA-C07E-4CC2-AF04-72D64345A385}" presName="rootConnector" presStyleLbl="node3" presStyleIdx="4" presStyleCnt="5"/>
      <dgm:spPr/>
      <dgm:t>
        <a:bodyPr/>
        <a:lstStyle/>
        <a:p>
          <a:endParaRPr lang="en-US"/>
        </a:p>
      </dgm:t>
    </dgm:pt>
    <dgm:pt modelId="{CA92D8D0-9BD8-4B93-9597-83E76619C64C}" type="pres">
      <dgm:prSet presAssocID="{88861EEA-C07E-4CC2-AF04-72D64345A385}" presName="hierChild4" presStyleCnt="0"/>
      <dgm:spPr/>
    </dgm:pt>
    <dgm:pt modelId="{0216E301-7D3B-4C80-A9BF-5802A97D029C}" type="pres">
      <dgm:prSet presAssocID="{88861EEA-C07E-4CC2-AF04-72D64345A385}" presName="hierChild5" presStyleCnt="0"/>
      <dgm:spPr/>
    </dgm:pt>
    <dgm:pt modelId="{546F9899-B9D1-4655-A759-B3ACBE465F53}" type="pres">
      <dgm:prSet presAssocID="{9136C863-0B6D-4D08-9CEA-5170B9A00C91}" presName="hierChild5" presStyleCnt="0"/>
      <dgm:spPr/>
    </dgm:pt>
    <dgm:pt modelId="{2E426F41-875E-4235-AA5D-3ECB04AC692F}" type="pres">
      <dgm:prSet presAssocID="{B399F390-2EDB-4E28-A98F-17354609F432}" presName="Name35" presStyleLbl="parChTrans1D2" presStyleIdx="5" presStyleCnt="6"/>
      <dgm:spPr/>
      <dgm:t>
        <a:bodyPr/>
        <a:lstStyle/>
        <a:p>
          <a:endParaRPr lang="en-US"/>
        </a:p>
      </dgm:t>
    </dgm:pt>
    <dgm:pt modelId="{F94D8FE7-04B1-4B88-8135-4C8EC4967D67}" type="pres">
      <dgm:prSet presAssocID="{7C86DB39-14AD-422B-8F85-5B8AA6614147}" presName="hierRoot2" presStyleCnt="0">
        <dgm:presLayoutVars>
          <dgm:hierBranch/>
        </dgm:presLayoutVars>
      </dgm:prSet>
      <dgm:spPr/>
    </dgm:pt>
    <dgm:pt modelId="{1C822AA6-F626-419A-8240-4D13E0991CE1}" type="pres">
      <dgm:prSet presAssocID="{7C86DB39-14AD-422B-8F85-5B8AA6614147}" presName="rootComposite" presStyleCnt="0"/>
      <dgm:spPr/>
    </dgm:pt>
    <dgm:pt modelId="{69BFF302-0DBB-43AF-94F5-0449C27C541B}" type="pres">
      <dgm:prSet presAssocID="{7C86DB39-14AD-422B-8F85-5B8AA6614147}" presName="rootText" presStyleLbl="node2" presStyleIdx="5" presStyleCnt="6">
        <dgm:presLayoutVars>
          <dgm:chPref val="3"/>
        </dgm:presLayoutVars>
      </dgm:prSet>
      <dgm:spPr/>
      <dgm:t>
        <a:bodyPr/>
        <a:lstStyle/>
        <a:p>
          <a:endParaRPr lang="en-US"/>
        </a:p>
      </dgm:t>
    </dgm:pt>
    <dgm:pt modelId="{23FA9BB4-7E75-4D54-B14D-288E2059F775}" type="pres">
      <dgm:prSet presAssocID="{7C86DB39-14AD-422B-8F85-5B8AA6614147}" presName="rootConnector" presStyleLbl="node2" presStyleIdx="5" presStyleCnt="6"/>
      <dgm:spPr/>
      <dgm:t>
        <a:bodyPr/>
        <a:lstStyle/>
        <a:p>
          <a:endParaRPr lang="en-US"/>
        </a:p>
      </dgm:t>
    </dgm:pt>
    <dgm:pt modelId="{6E6FCE5C-4ABB-49ED-9C64-2E0BB2AB2CA9}" type="pres">
      <dgm:prSet presAssocID="{7C86DB39-14AD-422B-8F85-5B8AA6614147}" presName="hierChild4" presStyleCnt="0"/>
      <dgm:spPr/>
    </dgm:pt>
    <dgm:pt modelId="{E673042B-5951-4C73-AF51-3AE9B1FB4B36}" type="pres">
      <dgm:prSet presAssocID="{7C86DB39-14AD-422B-8F85-5B8AA6614147}" presName="hierChild5" presStyleCnt="0"/>
      <dgm:spPr/>
    </dgm:pt>
    <dgm:pt modelId="{91D0D8F4-D416-4224-9CF4-A71AE218BD0F}" type="pres">
      <dgm:prSet presAssocID="{9E56906A-BACA-4256-8BB0-441D82B3880E}" presName="hierChild3" presStyleCnt="0"/>
      <dgm:spPr/>
    </dgm:pt>
  </dgm:ptLst>
  <dgm:cxnLst>
    <dgm:cxn modelId="{D981566B-8D52-42CD-9BE8-6F14FAE0B005}" type="presOf" srcId="{0C83A32E-EEFF-4C23-ABAB-88A5E713C689}" destId="{17C15C20-9C29-4501-BA72-CEE8399CF2F7}" srcOrd="0" destOrd="0" presId="urn:microsoft.com/office/officeart/2005/8/layout/orgChart1"/>
    <dgm:cxn modelId="{62E4DFFB-E7D9-4668-809B-F1AF12877D0B}" type="presOf" srcId="{35844785-1600-431A-A3F3-1394D9256066}" destId="{0E9E8EC7-E9C8-490A-AD50-7775CEAE88B9}" srcOrd="0" destOrd="0" presId="urn:microsoft.com/office/officeart/2005/8/layout/orgChart1"/>
    <dgm:cxn modelId="{C9DFE957-5213-4642-9219-EED63951F12E}" type="presOf" srcId="{72EA64F0-319B-44F6-94AF-6FC258F2C6FF}" destId="{561DE51C-7188-42AF-A0EF-72A031B68BEB}" srcOrd="0" destOrd="0" presId="urn:microsoft.com/office/officeart/2005/8/layout/orgChart1"/>
    <dgm:cxn modelId="{8DAB5306-0718-4457-A563-7137509C44EA}" type="presOf" srcId="{37068052-21F6-4396-B42D-6F74E48A775F}" destId="{25C52787-81C2-492D-B898-0E65EA45B7DB}" srcOrd="1" destOrd="0" presId="urn:microsoft.com/office/officeart/2005/8/layout/orgChart1"/>
    <dgm:cxn modelId="{FEF54013-3209-4F76-8C63-73CEC66BA575}" type="presOf" srcId="{268815E1-18AF-4A0B-AE46-63DFB55DDCB7}" destId="{DD80D3DE-0538-42E4-99DD-5868C37B9565}" srcOrd="0" destOrd="0" presId="urn:microsoft.com/office/officeart/2005/8/layout/orgChart1"/>
    <dgm:cxn modelId="{67B87FB0-DCE7-45D0-B436-A1AF07620E78}" type="presOf" srcId="{3275540D-C146-4BB0-B574-A2C0755327B7}" destId="{6E50A445-C752-49F6-9A79-DFBEC6C1577E}" srcOrd="1" destOrd="0" presId="urn:microsoft.com/office/officeart/2005/8/layout/orgChart1"/>
    <dgm:cxn modelId="{CFAFEA28-CB9E-472B-8683-382DAFB23E18}" type="presOf" srcId="{88861EEA-C07E-4CC2-AF04-72D64345A385}" destId="{5FF1B6C4-3E90-42F7-A719-2290E9EFFFB4}" srcOrd="0" destOrd="0" presId="urn:microsoft.com/office/officeart/2005/8/layout/orgChart1"/>
    <dgm:cxn modelId="{DE23FA14-54D3-483A-A204-1F9CE2459970}" type="presOf" srcId="{C313A89C-66CC-4E9C-96A4-CE6AF5312AD4}" destId="{B7E7A9E9-F23C-4F94-9373-A265B01637FF}" srcOrd="0" destOrd="0" presId="urn:microsoft.com/office/officeart/2005/8/layout/orgChart1"/>
    <dgm:cxn modelId="{E87F4585-8C79-4579-848F-4AC76EE96335}" srcId="{9E56906A-BACA-4256-8BB0-441D82B3880E}" destId="{6237C723-FF98-4BA2-8EA9-DF3D9B68D2D1}" srcOrd="3" destOrd="0" parTransId="{7DF62A28-75D0-43E5-A553-BA274C4A21AF}" sibTransId="{7B718E39-FA37-4032-B98A-A1C92EC102F8}"/>
    <dgm:cxn modelId="{2AA27493-E961-492F-A764-03A268C413A9}" srcId="{3275540D-C146-4BB0-B574-A2C0755327B7}" destId="{D8571A2C-9CF0-4B07-A5A8-377781906C97}" srcOrd="0" destOrd="0" parTransId="{414C175B-C52D-4EBC-8374-168526EA1850}" sibTransId="{AC3C7B07-35D0-4F8F-8DBE-6654374C2D5F}"/>
    <dgm:cxn modelId="{911E0BE2-DF96-4E5C-B5A3-7446C504DC04}" type="presOf" srcId="{9136C863-0B6D-4D08-9CEA-5170B9A00C91}" destId="{7E254039-45C6-42AE-9605-525C0E3D4494}" srcOrd="1" destOrd="0" presId="urn:microsoft.com/office/officeart/2005/8/layout/orgChart1"/>
    <dgm:cxn modelId="{73FC896C-289C-435F-93EB-2200004A0340}" srcId="{9E56906A-BACA-4256-8BB0-441D82B3880E}" destId="{7C86DB39-14AD-422B-8F85-5B8AA6614147}" srcOrd="5" destOrd="0" parTransId="{B399F390-2EDB-4E28-A98F-17354609F432}" sibTransId="{E1AEB955-8616-4D7B-A7E2-B89A4EF5306F}"/>
    <dgm:cxn modelId="{A9E13BBC-3843-4E12-96FE-C6A070C3876E}" type="presOf" srcId="{37068052-21F6-4396-B42D-6F74E48A775F}" destId="{2BCA3806-FA00-4CD6-B961-0D3E6C70A8D1}" srcOrd="0" destOrd="0" presId="urn:microsoft.com/office/officeart/2005/8/layout/orgChart1"/>
    <dgm:cxn modelId="{2FE9D14D-EC9B-46A8-B999-18A7C158F7EE}" type="presOf" srcId="{414C175B-C52D-4EBC-8374-168526EA1850}" destId="{6995C5DC-AD94-4A86-BB25-E2887D242E6B}" srcOrd="0" destOrd="0" presId="urn:microsoft.com/office/officeart/2005/8/layout/orgChart1"/>
    <dgm:cxn modelId="{2E56F6A9-9B8B-483E-863D-602EFB86976A}" type="presOf" srcId="{33C0841E-3619-4823-99F9-89E67560F626}" destId="{5CDD51C6-022E-4061-80E0-21DFCE6E8008}" srcOrd="0" destOrd="0" presId="urn:microsoft.com/office/officeart/2005/8/layout/orgChart1"/>
    <dgm:cxn modelId="{694A6343-BB46-439A-8D24-C41AA9232298}" srcId="{9136C863-0B6D-4D08-9CEA-5170B9A00C91}" destId="{88861EEA-C07E-4CC2-AF04-72D64345A385}" srcOrd="0" destOrd="0" parTransId="{C313A89C-66CC-4E9C-96A4-CE6AF5312AD4}" sibTransId="{B62AD9AF-83D6-48DE-890D-3221EC26EAA8}"/>
    <dgm:cxn modelId="{EA178F14-EFEA-4C3E-8798-077504E75D44}" srcId="{9E56906A-BACA-4256-8BB0-441D82B3880E}" destId="{3275540D-C146-4BB0-B574-A2C0755327B7}" srcOrd="1" destOrd="0" parTransId="{33C0841E-3619-4823-99F9-89E67560F626}" sibTransId="{5D13EEAF-30D7-4010-BBBC-986F01F752FC}"/>
    <dgm:cxn modelId="{7C8A2D74-DBEA-4DE8-AC71-5677F6255B6D}" srcId="{6237C723-FF98-4BA2-8EA9-DF3D9B68D2D1}" destId="{ABB97F74-861D-4475-B519-38F6D1AB8FC6}" srcOrd="0" destOrd="0" parTransId="{BA332A20-BE58-4C7F-8C2B-596102935EF7}" sibTransId="{80552078-2A5A-4DDD-92CF-340DA405BCE0}"/>
    <dgm:cxn modelId="{457B4F80-0850-4626-8959-3B930C0DDB2C}" type="presOf" srcId="{7DF62A28-75D0-43E5-A553-BA274C4A21AF}" destId="{24CFB235-F978-45B2-A06C-79DDCE113354}" srcOrd="0" destOrd="0" presId="urn:microsoft.com/office/officeart/2005/8/layout/orgChart1"/>
    <dgm:cxn modelId="{6DE402D3-ED5F-437D-8AED-E8D91F7A9156}" srcId="{9E56906A-BACA-4256-8BB0-441D82B3880E}" destId="{0C2D5A9F-4A72-46B9-AE89-760EED01A53A}" srcOrd="2" destOrd="0" parTransId="{0C83A32E-EEFF-4C23-ABAB-88A5E713C689}" sibTransId="{5FBC7BE4-55BF-4F20-859A-0696BDA3063E}"/>
    <dgm:cxn modelId="{2085DDDC-1652-4DC7-B490-6821EFC47791}" srcId="{37068052-21F6-4396-B42D-6F74E48A775F}" destId="{52053C1E-9763-4BF9-80E3-B4437D1591D2}" srcOrd="0" destOrd="0" parTransId="{72EA64F0-319B-44F6-94AF-6FC258F2C6FF}" sibTransId="{62DCD4FB-D827-441D-8DA6-B9E103191DE1}"/>
    <dgm:cxn modelId="{E41F9241-ED91-48E6-A5AA-CA690E7AA806}" type="presOf" srcId="{52053C1E-9763-4BF9-80E3-B4437D1591D2}" destId="{75CDE982-63A3-4E75-AEA1-4D407353502B}" srcOrd="0" destOrd="0" presId="urn:microsoft.com/office/officeart/2005/8/layout/orgChart1"/>
    <dgm:cxn modelId="{3997984C-1E6E-4A75-8F24-56C0524833BF}" type="presOf" srcId="{52053C1E-9763-4BF9-80E3-B4437D1591D2}" destId="{2085BE37-6718-4466-9B5E-EBAF73982B8E}" srcOrd="1" destOrd="0" presId="urn:microsoft.com/office/officeart/2005/8/layout/orgChart1"/>
    <dgm:cxn modelId="{E6CB35AA-6AE3-4131-B907-60A9B4C2D7E1}" type="presOf" srcId="{3275540D-C146-4BB0-B574-A2C0755327B7}" destId="{26A2EBA7-7157-4B59-8769-EDB6EEB8512B}" srcOrd="0" destOrd="0" presId="urn:microsoft.com/office/officeart/2005/8/layout/orgChart1"/>
    <dgm:cxn modelId="{E027A3B2-60E7-4D2B-A6A7-BA302A5F6EFA}" type="presOf" srcId="{9E56906A-BACA-4256-8BB0-441D82B3880E}" destId="{48809A08-2865-47A9-9674-45D9D6FF9F35}" srcOrd="1" destOrd="0" presId="urn:microsoft.com/office/officeart/2005/8/layout/orgChart1"/>
    <dgm:cxn modelId="{138F5F28-1880-4880-AB55-090EAADBD133}" type="presOf" srcId="{0C2D5A9F-4A72-46B9-AE89-760EED01A53A}" destId="{50CAEB37-117D-48F5-9645-0258648D230B}" srcOrd="0" destOrd="0" presId="urn:microsoft.com/office/officeart/2005/8/layout/orgChart1"/>
    <dgm:cxn modelId="{34537E5F-5F54-41F9-89D2-FCB627306D36}" type="presOf" srcId="{6237C723-FF98-4BA2-8EA9-DF3D9B68D2D1}" destId="{F61980BE-A326-4C56-95E4-7B3D4020CA3E}" srcOrd="1" destOrd="0" presId="urn:microsoft.com/office/officeart/2005/8/layout/orgChart1"/>
    <dgm:cxn modelId="{7CA2628B-3727-43F6-8B12-C65D8E0F7A27}" type="presOf" srcId="{6237C723-FF98-4BA2-8EA9-DF3D9B68D2D1}" destId="{4AA59DF2-04DF-48B9-BBE4-1B3372C7B201}" srcOrd="0" destOrd="0" presId="urn:microsoft.com/office/officeart/2005/8/layout/orgChart1"/>
    <dgm:cxn modelId="{5E850C7D-6397-4275-B257-338946F7D105}" type="presOf" srcId="{F0FC9FB2-1EC8-4C4B-8099-30B3BB67E355}" destId="{B9D4173C-B8E2-4AAE-8FEF-12F747F939A4}" srcOrd="0" destOrd="0" presId="urn:microsoft.com/office/officeart/2005/8/layout/orgChart1"/>
    <dgm:cxn modelId="{E145F257-36E8-432C-B32C-AA6E8E04DDDF}" type="presOf" srcId="{9136C863-0B6D-4D08-9CEA-5170B9A00C91}" destId="{B17A72BB-9706-425B-89B3-1B5DE1B8B678}" srcOrd="0" destOrd="0" presId="urn:microsoft.com/office/officeart/2005/8/layout/orgChart1"/>
    <dgm:cxn modelId="{4EDF6AED-93E5-4E1B-82D3-AA47F83ED782}" type="presOf" srcId="{0C2D5A9F-4A72-46B9-AE89-760EED01A53A}" destId="{DB98C09D-9B09-4531-8A9F-A02ABAB33CC1}" srcOrd="1" destOrd="0" presId="urn:microsoft.com/office/officeart/2005/8/layout/orgChart1"/>
    <dgm:cxn modelId="{D852E2A3-B75D-4016-A641-578675E2C0B9}" type="presOf" srcId="{ABB97F74-861D-4475-B519-38F6D1AB8FC6}" destId="{BA73C2BA-6282-45B0-AE93-B2C0951AFC9A}" srcOrd="1" destOrd="0" presId="urn:microsoft.com/office/officeart/2005/8/layout/orgChart1"/>
    <dgm:cxn modelId="{E12F42C3-3624-4546-B26E-98DD85753124}" type="presOf" srcId="{5C6CF9B9-5749-4F08-AE6B-6CF12FA71D9E}" destId="{FFAAB02C-ECFC-4FD6-BEE5-0652A5932B89}" srcOrd="1" destOrd="0" presId="urn:microsoft.com/office/officeart/2005/8/layout/orgChart1"/>
    <dgm:cxn modelId="{717BB898-14F1-4D8F-89BD-40C578E869F2}" srcId="{0C2D5A9F-4A72-46B9-AE89-760EED01A53A}" destId="{5C6CF9B9-5749-4F08-AE6B-6CF12FA71D9E}" srcOrd="0" destOrd="0" parTransId="{268815E1-18AF-4A0B-AE46-63DFB55DDCB7}" sibTransId="{4A42FE16-DAA6-43CD-8BC3-01E3B119D494}"/>
    <dgm:cxn modelId="{DFA703C8-2F54-4491-80C7-3099F69DA7B0}" type="presOf" srcId="{B399F390-2EDB-4E28-A98F-17354609F432}" destId="{2E426F41-875E-4235-AA5D-3ECB04AC692F}" srcOrd="0" destOrd="0" presId="urn:microsoft.com/office/officeart/2005/8/layout/orgChart1"/>
    <dgm:cxn modelId="{63B796CE-00DB-4C29-8868-B205F8DEE31B}" type="presOf" srcId="{8C5D3C48-29C0-4943-97D0-7FE82A23DAF6}" destId="{6E4E8758-CE74-444C-999C-97AE70F9590F}" srcOrd="0" destOrd="0" presId="urn:microsoft.com/office/officeart/2005/8/layout/orgChart1"/>
    <dgm:cxn modelId="{7EC7024F-0411-4B12-A1A2-C15ADE2F0D07}" type="presOf" srcId="{D8571A2C-9CF0-4B07-A5A8-377781906C97}" destId="{05599B91-2E46-4127-9827-5D24C8301B53}" srcOrd="0" destOrd="0" presId="urn:microsoft.com/office/officeart/2005/8/layout/orgChart1"/>
    <dgm:cxn modelId="{490B88EA-578C-4A71-92A5-6C3C8A863B5F}" type="presOf" srcId="{7C86DB39-14AD-422B-8F85-5B8AA6614147}" destId="{69BFF302-0DBB-43AF-94F5-0449C27C541B}" srcOrd="0" destOrd="0" presId="urn:microsoft.com/office/officeart/2005/8/layout/orgChart1"/>
    <dgm:cxn modelId="{EB5AD3A7-F245-4B43-9C4C-22C4EB5EDE85}" type="presOf" srcId="{D8571A2C-9CF0-4B07-A5A8-377781906C97}" destId="{7E76C3A1-0D63-45E9-B4A3-9339CF9F629D}" srcOrd="1" destOrd="0" presId="urn:microsoft.com/office/officeart/2005/8/layout/orgChart1"/>
    <dgm:cxn modelId="{237DF938-87C5-4367-8AEB-0F418C857CE4}" type="presOf" srcId="{88861EEA-C07E-4CC2-AF04-72D64345A385}" destId="{AB7457E7-8AD0-4FF6-92FD-08A8DC722E3B}" srcOrd="1" destOrd="0" presId="urn:microsoft.com/office/officeart/2005/8/layout/orgChart1"/>
    <dgm:cxn modelId="{74D3F9F1-3E56-4764-938A-5B4CAAC3F190}" srcId="{8C5D3C48-29C0-4943-97D0-7FE82A23DAF6}" destId="{9E56906A-BACA-4256-8BB0-441D82B3880E}" srcOrd="0" destOrd="0" parTransId="{2A19E31F-C57C-4397-9EF7-7907AF13759D}" sibTransId="{67A8CA44-56A3-4805-B0F8-939AAFA4A9DE}"/>
    <dgm:cxn modelId="{DE1FDC73-8EB5-492B-A917-49D978F582FB}" type="presOf" srcId="{ABB97F74-861D-4475-B519-38F6D1AB8FC6}" destId="{DFE3D6B2-0AD5-471E-8A75-602ABCC57131}" srcOrd="0" destOrd="0" presId="urn:microsoft.com/office/officeart/2005/8/layout/orgChart1"/>
    <dgm:cxn modelId="{B843EE5E-BC90-49D8-B283-9B63504A73FD}" type="presOf" srcId="{9E56906A-BACA-4256-8BB0-441D82B3880E}" destId="{62AAB111-6CE4-4B2D-8431-B42AA4B290CD}" srcOrd="0" destOrd="0" presId="urn:microsoft.com/office/officeart/2005/8/layout/orgChart1"/>
    <dgm:cxn modelId="{77F41E30-76FF-404D-84E6-54538C700077}" type="presOf" srcId="{5C6CF9B9-5749-4F08-AE6B-6CF12FA71D9E}" destId="{4A2F76A5-DAA0-4BA6-ABD5-F95E7331CD08}" srcOrd="0" destOrd="0" presId="urn:microsoft.com/office/officeart/2005/8/layout/orgChart1"/>
    <dgm:cxn modelId="{F6D97555-29D1-468D-9DA5-4C01AF032A8A}" srcId="{9E56906A-BACA-4256-8BB0-441D82B3880E}" destId="{37068052-21F6-4396-B42D-6F74E48A775F}" srcOrd="0" destOrd="0" parTransId="{35844785-1600-431A-A3F3-1394D9256066}" sibTransId="{E00A7E21-7C49-4907-99A6-A2676A65B350}"/>
    <dgm:cxn modelId="{8105B97C-7DDA-462B-A75A-C15019F34798}" srcId="{9E56906A-BACA-4256-8BB0-441D82B3880E}" destId="{9136C863-0B6D-4D08-9CEA-5170B9A00C91}" srcOrd="4" destOrd="0" parTransId="{F0FC9FB2-1EC8-4C4B-8099-30B3BB67E355}" sibTransId="{1350345C-F8BC-4A5E-ACE7-A8793FDF925A}"/>
    <dgm:cxn modelId="{4C8BEF1F-1408-4AB7-815B-B118E10EF732}" type="presOf" srcId="{BA332A20-BE58-4C7F-8C2B-596102935EF7}" destId="{CCEC6681-FC7B-4E7D-945B-92294F5D27C3}" srcOrd="0" destOrd="0" presId="urn:microsoft.com/office/officeart/2005/8/layout/orgChart1"/>
    <dgm:cxn modelId="{3C5B55B3-0C81-4B59-BBAA-F6C66AB10FA5}" type="presOf" srcId="{7C86DB39-14AD-422B-8F85-5B8AA6614147}" destId="{23FA9BB4-7E75-4D54-B14D-288E2059F775}" srcOrd="1" destOrd="0" presId="urn:microsoft.com/office/officeart/2005/8/layout/orgChart1"/>
    <dgm:cxn modelId="{63406ECA-F525-44C2-9639-90613D7BB447}" type="presParOf" srcId="{6E4E8758-CE74-444C-999C-97AE70F9590F}" destId="{177AD64E-A7D8-4001-8275-A7432F15019D}" srcOrd="0" destOrd="0" presId="urn:microsoft.com/office/officeart/2005/8/layout/orgChart1"/>
    <dgm:cxn modelId="{A436F3F2-96E3-4079-8D5F-9618F053A55A}" type="presParOf" srcId="{177AD64E-A7D8-4001-8275-A7432F15019D}" destId="{B40A945F-FED9-4340-B70B-D588F39F2B23}" srcOrd="0" destOrd="0" presId="urn:microsoft.com/office/officeart/2005/8/layout/orgChart1"/>
    <dgm:cxn modelId="{5B097310-4626-4D9F-85E0-B927A183A61F}" type="presParOf" srcId="{B40A945F-FED9-4340-B70B-D588F39F2B23}" destId="{62AAB111-6CE4-4B2D-8431-B42AA4B290CD}" srcOrd="0" destOrd="0" presId="urn:microsoft.com/office/officeart/2005/8/layout/orgChart1"/>
    <dgm:cxn modelId="{163A1115-AE7A-4752-A25E-90DBD7EBB4BB}" type="presParOf" srcId="{B40A945F-FED9-4340-B70B-D588F39F2B23}" destId="{48809A08-2865-47A9-9674-45D9D6FF9F35}" srcOrd="1" destOrd="0" presId="urn:microsoft.com/office/officeart/2005/8/layout/orgChart1"/>
    <dgm:cxn modelId="{E2B06CB5-9659-4897-BAE7-4CD0ACF93EBC}" type="presParOf" srcId="{177AD64E-A7D8-4001-8275-A7432F15019D}" destId="{4069A3B9-8543-42C3-A904-6076E6575DCF}" srcOrd="1" destOrd="0" presId="urn:microsoft.com/office/officeart/2005/8/layout/orgChart1"/>
    <dgm:cxn modelId="{D918A8A1-A477-437D-A0FD-02A8A071426B}" type="presParOf" srcId="{4069A3B9-8543-42C3-A904-6076E6575DCF}" destId="{0E9E8EC7-E9C8-490A-AD50-7775CEAE88B9}" srcOrd="0" destOrd="0" presId="urn:microsoft.com/office/officeart/2005/8/layout/orgChart1"/>
    <dgm:cxn modelId="{B615A51C-47A9-41A5-B91B-E810B87391BA}" type="presParOf" srcId="{4069A3B9-8543-42C3-A904-6076E6575DCF}" destId="{4833B6BA-521A-4950-B40B-845108C10204}" srcOrd="1" destOrd="0" presId="urn:microsoft.com/office/officeart/2005/8/layout/orgChart1"/>
    <dgm:cxn modelId="{6E82FF7B-826D-4813-814E-5B4EA91347F3}" type="presParOf" srcId="{4833B6BA-521A-4950-B40B-845108C10204}" destId="{34BA0AB9-160B-4AFC-B1CF-9E0D7E6A1D06}" srcOrd="0" destOrd="0" presId="urn:microsoft.com/office/officeart/2005/8/layout/orgChart1"/>
    <dgm:cxn modelId="{8B5052A0-48DE-445F-AD6C-0C24EBE14158}" type="presParOf" srcId="{34BA0AB9-160B-4AFC-B1CF-9E0D7E6A1D06}" destId="{2BCA3806-FA00-4CD6-B961-0D3E6C70A8D1}" srcOrd="0" destOrd="0" presId="urn:microsoft.com/office/officeart/2005/8/layout/orgChart1"/>
    <dgm:cxn modelId="{DE5A1409-2151-40D9-BEA0-5DE3DDF1CAD5}" type="presParOf" srcId="{34BA0AB9-160B-4AFC-B1CF-9E0D7E6A1D06}" destId="{25C52787-81C2-492D-B898-0E65EA45B7DB}" srcOrd="1" destOrd="0" presId="urn:microsoft.com/office/officeart/2005/8/layout/orgChart1"/>
    <dgm:cxn modelId="{D573AFB3-3EFE-4FA0-8BA0-EA5A2FB93384}" type="presParOf" srcId="{4833B6BA-521A-4950-B40B-845108C10204}" destId="{D471A478-F9FD-4266-B906-029FB25E868D}" srcOrd="1" destOrd="0" presId="urn:microsoft.com/office/officeart/2005/8/layout/orgChart1"/>
    <dgm:cxn modelId="{4E0FC16E-E8B1-4A43-AD6F-72637247B304}" type="presParOf" srcId="{D471A478-F9FD-4266-B906-029FB25E868D}" destId="{561DE51C-7188-42AF-A0EF-72A031B68BEB}" srcOrd="0" destOrd="0" presId="urn:microsoft.com/office/officeart/2005/8/layout/orgChart1"/>
    <dgm:cxn modelId="{4F3CD537-B852-449C-A026-39A0E4B3C858}" type="presParOf" srcId="{D471A478-F9FD-4266-B906-029FB25E868D}" destId="{CA2D4452-5A70-4064-A8D6-ABA96B7B1430}" srcOrd="1" destOrd="0" presId="urn:microsoft.com/office/officeart/2005/8/layout/orgChart1"/>
    <dgm:cxn modelId="{5DE053A2-E1FB-4349-AC87-EDEDFAD1B21D}" type="presParOf" srcId="{CA2D4452-5A70-4064-A8D6-ABA96B7B1430}" destId="{6C78E79D-5C26-44D4-996E-79763F544E0F}" srcOrd="0" destOrd="0" presId="urn:microsoft.com/office/officeart/2005/8/layout/orgChart1"/>
    <dgm:cxn modelId="{6319E8BA-9C1B-4B3C-B2E4-81B7CDF3F9B2}" type="presParOf" srcId="{6C78E79D-5C26-44D4-996E-79763F544E0F}" destId="{75CDE982-63A3-4E75-AEA1-4D407353502B}" srcOrd="0" destOrd="0" presId="urn:microsoft.com/office/officeart/2005/8/layout/orgChart1"/>
    <dgm:cxn modelId="{906A6252-C9DC-403D-8B0B-132BACD49094}" type="presParOf" srcId="{6C78E79D-5C26-44D4-996E-79763F544E0F}" destId="{2085BE37-6718-4466-9B5E-EBAF73982B8E}" srcOrd="1" destOrd="0" presId="urn:microsoft.com/office/officeart/2005/8/layout/orgChart1"/>
    <dgm:cxn modelId="{7C168633-B8B5-44C6-8623-55B60FFB66E1}" type="presParOf" srcId="{CA2D4452-5A70-4064-A8D6-ABA96B7B1430}" destId="{D764C06F-FE86-4655-A6E5-205911596CF1}" srcOrd="1" destOrd="0" presId="urn:microsoft.com/office/officeart/2005/8/layout/orgChart1"/>
    <dgm:cxn modelId="{31F08F66-7C28-46EF-B8A2-FAFB802BA2EF}" type="presParOf" srcId="{CA2D4452-5A70-4064-A8D6-ABA96B7B1430}" destId="{FF7D7D91-5903-41D5-929C-71B170DF780D}" srcOrd="2" destOrd="0" presId="urn:microsoft.com/office/officeart/2005/8/layout/orgChart1"/>
    <dgm:cxn modelId="{60470178-D66B-4529-A817-915B65D8A35D}" type="presParOf" srcId="{4833B6BA-521A-4950-B40B-845108C10204}" destId="{5C2CE715-F165-430E-9737-0EA13F53B0E1}" srcOrd="2" destOrd="0" presId="urn:microsoft.com/office/officeart/2005/8/layout/orgChart1"/>
    <dgm:cxn modelId="{BB61572D-FABF-4F7B-A9A1-9F3BDCE65E07}" type="presParOf" srcId="{4069A3B9-8543-42C3-A904-6076E6575DCF}" destId="{5CDD51C6-022E-4061-80E0-21DFCE6E8008}" srcOrd="2" destOrd="0" presId="urn:microsoft.com/office/officeart/2005/8/layout/orgChart1"/>
    <dgm:cxn modelId="{0266BBEA-910A-48A8-AE04-F4BFE1D39755}" type="presParOf" srcId="{4069A3B9-8543-42C3-A904-6076E6575DCF}" destId="{FD69B59A-B6DF-4860-A0A6-2BC30269EAF5}" srcOrd="3" destOrd="0" presId="urn:microsoft.com/office/officeart/2005/8/layout/orgChart1"/>
    <dgm:cxn modelId="{6BFE9DD7-11AA-4E51-8BCA-CBBF0C4DDE3D}" type="presParOf" srcId="{FD69B59A-B6DF-4860-A0A6-2BC30269EAF5}" destId="{65322A66-D7B3-463D-8BC9-97C09DBAA355}" srcOrd="0" destOrd="0" presId="urn:microsoft.com/office/officeart/2005/8/layout/orgChart1"/>
    <dgm:cxn modelId="{32C54994-6092-4BF1-9444-AFC82678B191}" type="presParOf" srcId="{65322A66-D7B3-463D-8BC9-97C09DBAA355}" destId="{26A2EBA7-7157-4B59-8769-EDB6EEB8512B}" srcOrd="0" destOrd="0" presId="urn:microsoft.com/office/officeart/2005/8/layout/orgChart1"/>
    <dgm:cxn modelId="{B3BC88BD-E495-422B-BA6B-0C1B8DE33DC7}" type="presParOf" srcId="{65322A66-D7B3-463D-8BC9-97C09DBAA355}" destId="{6E50A445-C752-49F6-9A79-DFBEC6C1577E}" srcOrd="1" destOrd="0" presId="urn:microsoft.com/office/officeart/2005/8/layout/orgChart1"/>
    <dgm:cxn modelId="{EDD60543-9AAB-4123-AEAB-DB3EBDB027E6}" type="presParOf" srcId="{FD69B59A-B6DF-4860-A0A6-2BC30269EAF5}" destId="{38B73A8A-EC6D-4C3F-928C-0EBFDA2BCA06}" srcOrd="1" destOrd="0" presId="urn:microsoft.com/office/officeart/2005/8/layout/orgChart1"/>
    <dgm:cxn modelId="{044CAD0A-B97A-43B2-86D3-FA66F26D47A9}" type="presParOf" srcId="{38B73A8A-EC6D-4C3F-928C-0EBFDA2BCA06}" destId="{6995C5DC-AD94-4A86-BB25-E2887D242E6B}" srcOrd="0" destOrd="0" presId="urn:microsoft.com/office/officeart/2005/8/layout/orgChart1"/>
    <dgm:cxn modelId="{DB9E7BC3-E739-45BB-B9A6-92F4B30354C8}" type="presParOf" srcId="{38B73A8A-EC6D-4C3F-928C-0EBFDA2BCA06}" destId="{5CC79821-EB9B-4B62-A210-86C07962BFD0}" srcOrd="1" destOrd="0" presId="urn:microsoft.com/office/officeart/2005/8/layout/orgChart1"/>
    <dgm:cxn modelId="{B332F998-2826-44F6-944D-623632B40402}" type="presParOf" srcId="{5CC79821-EB9B-4B62-A210-86C07962BFD0}" destId="{862C362A-E90E-4034-A7D6-15DA99748D7D}" srcOrd="0" destOrd="0" presId="urn:microsoft.com/office/officeart/2005/8/layout/orgChart1"/>
    <dgm:cxn modelId="{4F0A6E06-B7AE-4423-AAD7-1245AF0F131A}" type="presParOf" srcId="{862C362A-E90E-4034-A7D6-15DA99748D7D}" destId="{05599B91-2E46-4127-9827-5D24C8301B53}" srcOrd="0" destOrd="0" presId="urn:microsoft.com/office/officeart/2005/8/layout/orgChart1"/>
    <dgm:cxn modelId="{964DCAA0-6519-485D-95E0-DE2C1D62C211}" type="presParOf" srcId="{862C362A-E90E-4034-A7D6-15DA99748D7D}" destId="{7E76C3A1-0D63-45E9-B4A3-9339CF9F629D}" srcOrd="1" destOrd="0" presId="urn:microsoft.com/office/officeart/2005/8/layout/orgChart1"/>
    <dgm:cxn modelId="{CE8F780A-15FD-498C-9001-96F3227AC86A}" type="presParOf" srcId="{5CC79821-EB9B-4B62-A210-86C07962BFD0}" destId="{39F9B68F-2565-4ACE-81B9-3A42DDE9BF91}" srcOrd="1" destOrd="0" presId="urn:microsoft.com/office/officeart/2005/8/layout/orgChart1"/>
    <dgm:cxn modelId="{81DF256D-527C-4BD4-8892-FB2A8A1A32BF}" type="presParOf" srcId="{5CC79821-EB9B-4B62-A210-86C07962BFD0}" destId="{F2F79831-0068-4809-9016-B32EA2E6C233}" srcOrd="2" destOrd="0" presId="urn:microsoft.com/office/officeart/2005/8/layout/orgChart1"/>
    <dgm:cxn modelId="{3698FD88-AD0B-45BF-AA2E-2764CF7F59B3}" type="presParOf" srcId="{FD69B59A-B6DF-4860-A0A6-2BC30269EAF5}" destId="{CC8E88AE-84AA-48CC-8B3F-F79C015004E1}" srcOrd="2" destOrd="0" presId="urn:microsoft.com/office/officeart/2005/8/layout/orgChart1"/>
    <dgm:cxn modelId="{6EC7E70D-EA64-4CD2-9F50-526DC476E0B4}" type="presParOf" srcId="{4069A3B9-8543-42C3-A904-6076E6575DCF}" destId="{17C15C20-9C29-4501-BA72-CEE8399CF2F7}" srcOrd="4" destOrd="0" presId="urn:microsoft.com/office/officeart/2005/8/layout/orgChart1"/>
    <dgm:cxn modelId="{FF07325A-54D7-401C-802A-300EEC1E2C15}" type="presParOf" srcId="{4069A3B9-8543-42C3-A904-6076E6575DCF}" destId="{DA42B1B8-F747-4413-B9CB-C8F3C3E57964}" srcOrd="5" destOrd="0" presId="urn:microsoft.com/office/officeart/2005/8/layout/orgChart1"/>
    <dgm:cxn modelId="{B5F46755-9480-4DC1-AF51-5EB8862F77D8}" type="presParOf" srcId="{DA42B1B8-F747-4413-B9CB-C8F3C3E57964}" destId="{D4BF8F26-2DCE-4E63-9E9E-D750429153CD}" srcOrd="0" destOrd="0" presId="urn:microsoft.com/office/officeart/2005/8/layout/orgChart1"/>
    <dgm:cxn modelId="{87FC04AC-8A41-4A2D-A42E-07BA9DC839F2}" type="presParOf" srcId="{D4BF8F26-2DCE-4E63-9E9E-D750429153CD}" destId="{50CAEB37-117D-48F5-9645-0258648D230B}" srcOrd="0" destOrd="0" presId="urn:microsoft.com/office/officeart/2005/8/layout/orgChart1"/>
    <dgm:cxn modelId="{8E3A689F-8F89-4B7C-99F2-73269A4327FF}" type="presParOf" srcId="{D4BF8F26-2DCE-4E63-9E9E-D750429153CD}" destId="{DB98C09D-9B09-4531-8A9F-A02ABAB33CC1}" srcOrd="1" destOrd="0" presId="urn:microsoft.com/office/officeart/2005/8/layout/orgChart1"/>
    <dgm:cxn modelId="{B6A4D8AC-49AD-4E81-8B8D-E0DCAF11BAD1}" type="presParOf" srcId="{DA42B1B8-F747-4413-B9CB-C8F3C3E57964}" destId="{B54E44C6-08EA-4A2A-9EC7-3D9908417AF4}" srcOrd="1" destOrd="0" presId="urn:microsoft.com/office/officeart/2005/8/layout/orgChart1"/>
    <dgm:cxn modelId="{E14CFD25-BE70-4D37-8938-28A0DF113A08}" type="presParOf" srcId="{B54E44C6-08EA-4A2A-9EC7-3D9908417AF4}" destId="{DD80D3DE-0538-42E4-99DD-5868C37B9565}" srcOrd="0" destOrd="0" presId="urn:microsoft.com/office/officeart/2005/8/layout/orgChart1"/>
    <dgm:cxn modelId="{D1A270F7-531D-4EFE-8BCC-2D44C79606C3}" type="presParOf" srcId="{B54E44C6-08EA-4A2A-9EC7-3D9908417AF4}" destId="{A9E9F589-30A3-45EA-A579-C07DC5260DA0}" srcOrd="1" destOrd="0" presId="urn:microsoft.com/office/officeart/2005/8/layout/orgChart1"/>
    <dgm:cxn modelId="{3789B017-1DB3-4EDC-8E2C-1D5A50F5833F}" type="presParOf" srcId="{A9E9F589-30A3-45EA-A579-C07DC5260DA0}" destId="{4B391A78-84AE-4608-87C6-E94FD4066C38}" srcOrd="0" destOrd="0" presId="urn:microsoft.com/office/officeart/2005/8/layout/orgChart1"/>
    <dgm:cxn modelId="{B0F7AD34-9B62-4260-B63C-0713F9229497}" type="presParOf" srcId="{4B391A78-84AE-4608-87C6-E94FD4066C38}" destId="{4A2F76A5-DAA0-4BA6-ABD5-F95E7331CD08}" srcOrd="0" destOrd="0" presId="urn:microsoft.com/office/officeart/2005/8/layout/orgChart1"/>
    <dgm:cxn modelId="{623A2912-F69F-44DE-94EE-8C952EDA7C1F}" type="presParOf" srcId="{4B391A78-84AE-4608-87C6-E94FD4066C38}" destId="{FFAAB02C-ECFC-4FD6-BEE5-0652A5932B89}" srcOrd="1" destOrd="0" presId="urn:microsoft.com/office/officeart/2005/8/layout/orgChart1"/>
    <dgm:cxn modelId="{E3101AF7-8549-4442-AF00-87AE90450705}" type="presParOf" srcId="{A9E9F589-30A3-45EA-A579-C07DC5260DA0}" destId="{93EFB615-2287-4B32-A7FF-C8C85BDE2E1F}" srcOrd="1" destOrd="0" presId="urn:microsoft.com/office/officeart/2005/8/layout/orgChart1"/>
    <dgm:cxn modelId="{D1D1BBC1-C36E-4D94-A4B9-94AF72C0EDB3}" type="presParOf" srcId="{A9E9F589-30A3-45EA-A579-C07DC5260DA0}" destId="{850F6E83-E2B2-480F-B2C2-F1D134D4733A}" srcOrd="2" destOrd="0" presId="urn:microsoft.com/office/officeart/2005/8/layout/orgChart1"/>
    <dgm:cxn modelId="{628D889A-CE3D-4A32-B55F-EAF6A3030AED}" type="presParOf" srcId="{DA42B1B8-F747-4413-B9CB-C8F3C3E57964}" destId="{124AFEEA-110B-4E79-A1AE-478D5BC1EEA4}" srcOrd="2" destOrd="0" presId="urn:microsoft.com/office/officeart/2005/8/layout/orgChart1"/>
    <dgm:cxn modelId="{941B1C73-576C-4C35-9BAD-2699FD5AE803}" type="presParOf" srcId="{4069A3B9-8543-42C3-A904-6076E6575DCF}" destId="{24CFB235-F978-45B2-A06C-79DDCE113354}" srcOrd="6" destOrd="0" presId="urn:microsoft.com/office/officeart/2005/8/layout/orgChart1"/>
    <dgm:cxn modelId="{37D5E85E-C3C4-4994-B283-DE3E1818E363}" type="presParOf" srcId="{4069A3B9-8543-42C3-A904-6076E6575DCF}" destId="{8E06E203-DEA8-4AD2-A584-EA89AD1F817F}" srcOrd="7" destOrd="0" presId="urn:microsoft.com/office/officeart/2005/8/layout/orgChart1"/>
    <dgm:cxn modelId="{6C119DCC-2E5E-4C4B-BC1A-4C51A6C7D9B8}" type="presParOf" srcId="{8E06E203-DEA8-4AD2-A584-EA89AD1F817F}" destId="{2706EFE3-FAEB-4C49-A187-AFFF276A742F}" srcOrd="0" destOrd="0" presId="urn:microsoft.com/office/officeart/2005/8/layout/orgChart1"/>
    <dgm:cxn modelId="{284F06CC-5CFF-474A-B4DF-B0E3CA2BB432}" type="presParOf" srcId="{2706EFE3-FAEB-4C49-A187-AFFF276A742F}" destId="{4AA59DF2-04DF-48B9-BBE4-1B3372C7B201}" srcOrd="0" destOrd="0" presId="urn:microsoft.com/office/officeart/2005/8/layout/orgChart1"/>
    <dgm:cxn modelId="{543FB7FF-B87A-469C-8791-B6797A271E95}" type="presParOf" srcId="{2706EFE3-FAEB-4C49-A187-AFFF276A742F}" destId="{F61980BE-A326-4C56-95E4-7B3D4020CA3E}" srcOrd="1" destOrd="0" presId="urn:microsoft.com/office/officeart/2005/8/layout/orgChart1"/>
    <dgm:cxn modelId="{D33D209A-9767-4AE5-91F4-F81E04E93C88}" type="presParOf" srcId="{8E06E203-DEA8-4AD2-A584-EA89AD1F817F}" destId="{9F6D0C0A-676E-4A96-82AC-8C49C469992F}" srcOrd="1" destOrd="0" presId="urn:microsoft.com/office/officeart/2005/8/layout/orgChart1"/>
    <dgm:cxn modelId="{F69557EE-7E06-4E95-A120-A86E2E71CDC0}" type="presParOf" srcId="{9F6D0C0A-676E-4A96-82AC-8C49C469992F}" destId="{CCEC6681-FC7B-4E7D-945B-92294F5D27C3}" srcOrd="0" destOrd="0" presId="urn:microsoft.com/office/officeart/2005/8/layout/orgChart1"/>
    <dgm:cxn modelId="{4F45D7CD-DF61-45D7-B930-F8AA6CDF6D54}" type="presParOf" srcId="{9F6D0C0A-676E-4A96-82AC-8C49C469992F}" destId="{DE2408D0-40D5-429C-89DD-29D42EB052D7}" srcOrd="1" destOrd="0" presId="urn:microsoft.com/office/officeart/2005/8/layout/orgChart1"/>
    <dgm:cxn modelId="{D1341034-3F76-4A7E-BE8F-00180AE20A20}" type="presParOf" srcId="{DE2408D0-40D5-429C-89DD-29D42EB052D7}" destId="{D9DA8CA7-D2F9-4043-9359-E9B602A42ED4}" srcOrd="0" destOrd="0" presId="urn:microsoft.com/office/officeart/2005/8/layout/orgChart1"/>
    <dgm:cxn modelId="{A2E01C52-5973-4F18-BDA7-125742E62210}" type="presParOf" srcId="{D9DA8CA7-D2F9-4043-9359-E9B602A42ED4}" destId="{DFE3D6B2-0AD5-471E-8A75-602ABCC57131}" srcOrd="0" destOrd="0" presId="urn:microsoft.com/office/officeart/2005/8/layout/orgChart1"/>
    <dgm:cxn modelId="{2F430C32-A1FD-4654-9AB6-D673FA9E637D}" type="presParOf" srcId="{D9DA8CA7-D2F9-4043-9359-E9B602A42ED4}" destId="{BA73C2BA-6282-45B0-AE93-B2C0951AFC9A}" srcOrd="1" destOrd="0" presId="urn:microsoft.com/office/officeart/2005/8/layout/orgChart1"/>
    <dgm:cxn modelId="{233B3F1B-0244-440F-9332-CDCA00DF051F}" type="presParOf" srcId="{DE2408D0-40D5-429C-89DD-29D42EB052D7}" destId="{15E03300-2BDE-49C8-B655-3DDC10B42117}" srcOrd="1" destOrd="0" presId="urn:microsoft.com/office/officeart/2005/8/layout/orgChart1"/>
    <dgm:cxn modelId="{62CCBEE0-7F69-455E-8AAE-711DEB72D956}" type="presParOf" srcId="{DE2408D0-40D5-429C-89DD-29D42EB052D7}" destId="{F98E5F4C-E540-4023-AF29-328FA2C57593}" srcOrd="2" destOrd="0" presId="urn:microsoft.com/office/officeart/2005/8/layout/orgChart1"/>
    <dgm:cxn modelId="{C57B1060-9715-4A52-BE45-073FA8154D87}" type="presParOf" srcId="{8E06E203-DEA8-4AD2-A584-EA89AD1F817F}" destId="{E5EECAA5-3C6D-4ED6-AFC3-DC46657FF02F}" srcOrd="2" destOrd="0" presId="urn:microsoft.com/office/officeart/2005/8/layout/orgChart1"/>
    <dgm:cxn modelId="{FD0CCC85-FE09-44B4-A155-2BEE448ABC6B}" type="presParOf" srcId="{4069A3B9-8543-42C3-A904-6076E6575DCF}" destId="{B9D4173C-B8E2-4AAE-8FEF-12F747F939A4}" srcOrd="8" destOrd="0" presId="urn:microsoft.com/office/officeart/2005/8/layout/orgChart1"/>
    <dgm:cxn modelId="{E0F0B2D3-BA50-4C40-BE79-87643ACE028C}" type="presParOf" srcId="{4069A3B9-8543-42C3-A904-6076E6575DCF}" destId="{3B6D31F4-272E-4C97-AC94-68B6A53C4A69}" srcOrd="9" destOrd="0" presId="urn:microsoft.com/office/officeart/2005/8/layout/orgChart1"/>
    <dgm:cxn modelId="{E6D13DBC-94DD-4755-8ED5-DEAC159FD596}" type="presParOf" srcId="{3B6D31F4-272E-4C97-AC94-68B6A53C4A69}" destId="{75B3B8C5-410B-4357-BCAF-A274DABC73B0}" srcOrd="0" destOrd="0" presId="urn:microsoft.com/office/officeart/2005/8/layout/orgChart1"/>
    <dgm:cxn modelId="{70736F30-8C9E-4379-8A7B-41ED8FAB6C18}" type="presParOf" srcId="{75B3B8C5-410B-4357-BCAF-A274DABC73B0}" destId="{B17A72BB-9706-425B-89B3-1B5DE1B8B678}" srcOrd="0" destOrd="0" presId="urn:microsoft.com/office/officeart/2005/8/layout/orgChart1"/>
    <dgm:cxn modelId="{465C8D32-1EAA-4B5F-ABEE-C68D91C4E9D6}" type="presParOf" srcId="{75B3B8C5-410B-4357-BCAF-A274DABC73B0}" destId="{7E254039-45C6-42AE-9605-525C0E3D4494}" srcOrd="1" destOrd="0" presId="urn:microsoft.com/office/officeart/2005/8/layout/orgChart1"/>
    <dgm:cxn modelId="{115438C3-97DC-42D3-9A2B-CB967D939959}" type="presParOf" srcId="{3B6D31F4-272E-4C97-AC94-68B6A53C4A69}" destId="{766BB9F1-A768-4E67-A383-73CF8E8029F8}" srcOrd="1" destOrd="0" presId="urn:microsoft.com/office/officeart/2005/8/layout/orgChart1"/>
    <dgm:cxn modelId="{2050BB44-67C5-4003-9F61-C1CC50E9DF90}" type="presParOf" srcId="{766BB9F1-A768-4E67-A383-73CF8E8029F8}" destId="{B7E7A9E9-F23C-4F94-9373-A265B01637FF}" srcOrd="0" destOrd="0" presId="urn:microsoft.com/office/officeart/2005/8/layout/orgChart1"/>
    <dgm:cxn modelId="{E06B7C2C-30FA-421D-8E84-CF625E2068BC}" type="presParOf" srcId="{766BB9F1-A768-4E67-A383-73CF8E8029F8}" destId="{C37CF3E3-1F6E-41F2-B3FA-35BDC0A1A712}" srcOrd="1" destOrd="0" presId="urn:microsoft.com/office/officeart/2005/8/layout/orgChart1"/>
    <dgm:cxn modelId="{79C1A638-DD8D-4049-A635-1FA034DCDE69}" type="presParOf" srcId="{C37CF3E3-1F6E-41F2-B3FA-35BDC0A1A712}" destId="{F562EB69-AFC2-4381-ACC1-4A967016E9E8}" srcOrd="0" destOrd="0" presId="urn:microsoft.com/office/officeart/2005/8/layout/orgChart1"/>
    <dgm:cxn modelId="{6A03E572-852D-45FD-80D1-D43A231B3CA8}" type="presParOf" srcId="{F562EB69-AFC2-4381-ACC1-4A967016E9E8}" destId="{5FF1B6C4-3E90-42F7-A719-2290E9EFFFB4}" srcOrd="0" destOrd="0" presId="urn:microsoft.com/office/officeart/2005/8/layout/orgChart1"/>
    <dgm:cxn modelId="{EE032CBA-BA71-406D-90A5-9BF05D03079F}" type="presParOf" srcId="{F562EB69-AFC2-4381-ACC1-4A967016E9E8}" destId="{AB7457E7-8AD0-4FF6-92FD-08A8DC722E3B}" srcOrd="1" destOrd="0" presId="urn:microsoft.com/office/officeart/2005/8/layout/orgChart1"/>
    <dgm:cxn modelId="{3521C6CC-095C-48DC-8517-443D40D9B514}" type="presParOf" srcId="{C37CF3E3-1F6E-41F2-B3FA-35BDC0A1A712}" destId="{CA92D8D0-9BD8-4B93-9597-83E76619C64C}" srcOrd="1" destOrd="0" presId="urn:microsoft.com/office/officeart/2005/8/layout/orgChart1"/>
    <dgm:cxn modelId="{0275D359-2C4C-4B53-A75F-CE6F3BF6DB85}" type="presParOf" srcId="{C37CF3E3-1F6E-41F2-B3FA-35BDC0A1A712}" destId="{0216E301-7D3B-4C80-A9BF-5802A97D029C}" srcOrd="2" destOrd="0" presId="urn:microsoft.com/office/officeart/2005/8/layout/orgChart1"/>
    <dgm:cxn modelId="{657E45FD-D9C3-4822-8358-924EF208FCDB}" type="presParOf" srcId="{3B6D31F4-272E-4C97-AC94-68B6A53C4A69}" destId="{546F9899-B9D1-4655-A759-B3ACBE465F53}" srcOrd="2" destOrd="0" presId="urn:microsoft.com/office/officeart/2005/8/layout/orgChart1"/>
    <dgm:cxn modelId="{D22E202E-D693-455D-9B59-8D3F9D18EBDF}" type="presParOf" srcId="{4069A3B9-8543-42C3-A904-6076E6575DCF}" destId="{2E426F41-875E-4235-AA5D-3ECB04AC692F}" srcOrd="10" destOrd="0" presId="urn:microsoft.com/office/officeart/2005/8/layout/orgChart1"/>
    <dgm:cxn modelId="{894864C2-8FB9-4934-9601-98AF153474DA}" type="presParOf" srcId="{4069A3B9-8543-42C3-A904-6076E6575DCF}" destId="{F94D8FE7-04B1-4B88-8135-4C8EC4967D67}" srcOrd="11" destOrd="0" presId="urn:microsoft.com/office/officeart/2005/8/layout/orgChart1"/>
    <dgm:cxn modelId="{5E61440D-D69D-433A-AA3D-773F0C4CBBEC}" type="presParOf" srcId="{F94D8FE7-04B1-4B88-8135-4C8EC4967D67}" destId="{1C822AA6-F626-419A-8240-4D13E0991CE1}" srcOrd="0" destOrd="0" presId="urn:microsoft.com/office/officeart/2005/8/layout/orgChart1"/>
    <dgm:cxn modelId="{FA5AD9AF-64C2-440E-9376-70ED20AC7272}" type="presParOf" srcId="{1C822AA6-F626-419A-8240-4D13E0991CE1}" destId="{69BFF302-0DBB-43AF-94F5-0449C27C541B}" srcOrd="0" destOrd="0" presId="urn:microsoft.com/office/officeart/2005/8/layout/orgChart1"/>
    <dgm:cxn modelId="{DFC88396-6B65-407C-9D12-B70B0726E284}" type="presParOf" srcId="{1C822AA6-F626-419A-8240-4D13E0991CE1}" destId="{23FA9BB4-7E75-4D54-B14D-288E2059F775}" srcOrd="1" destOrd="0" presId="urn:microsoft.com/office/officeart/2005/8/layout/orgChart1"/>
    <dgm:cxn modelId="{778033D9-10B2-4044-8F64-944155417431}" type="presParOf" srcId="{F94D8FE7-04B1-4B88-8135-4C8EC4967D67}" destId="{6E6FCE5C-4ABB-49ED-9C64-2E0BB2AB2CA9}" srcOrd="1" destOrd="0" presId="urn:microsoft.com/office/officeart/2005/8/layout/orgChart1"/>
    <dgm:cxn modelId="{571BA39C-9854-4B17-A88E-15C95056921D}" type="presParOf" srcId="{F94D8FE7-04B1-4B88-8135-4C8EC4967D67}" destId="{E673042B-5951-4C73-AF51-3AE9B1FB4B36}" srcOrd="2" destOrd="0" presId="urn:microsoft.com/office/officeart/2005/8/layout/orgChart1"/>
    <dgm:cxn modelId="{698DB949-0972-4042-99D5-416A0464F549}" type="presParOf" srcId="{177AD64E-A7D8-4001-8275-A7432F15019D}" destId="{91D0D8F4-D416-4224-9CF4-A71AE218BD0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26F41-875E-4235-AA5D-3ECB04AC692F}">
      <dsp:nvSpPr>
        <dsp:cNvPr id="0" name=""/>
        <dsp:cNvSpPr/>
      </dsp:nvSpPr>
      <dsp:spPr>
        <a:xfrm>
          <a:off x="4386805" y="1681111"/>
          <a:ext cx="3762179" cy="261176"/>
        </a:xfrm>
        <a:custGeom>
          <a:avLst/>
          <a:gdLst/>
          <a:ahLst/>
          <a:cxnLst/>
          <a:rect l="0" t="0" r="0" b="0"/>
          <a:pathLst>
            <a:path>
              <a:moveTo>
                <a:pt x="0" y="0"/>
              </a:moveTo>
              <a:lnTo>
                <a:pt x="0" y="130588"/>
              </a:lnTo>
              <a:lnTo>
                <a:pt x="3762179" y="130588"/>
              </a:lnTo>
              <a:lnTo>
                <a:pt x="3762179" y="2611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E7A9E9-F23C-4F94-9373-A265B01637FF}">
      <dsp:nvSpPr>
        <dsp:cNvPr id="0" name=""/>
        <dsp:cNvSpPr/>
      </dsp:nvSpPr>
      <dsp:spPr>
        <a:xfrm>
          <a:off x="6598393" y="2564135"/>
          <a:ext cx="91440" cy="261176"/>
        </a:xfrm>
        <a:custGeom>
          <a:avLst/>
          <a:gdLst/>
          <a:ahLst/>
          <a:cxnLst/>
          <a:rect l="0" t="0" r="0" b="0"/>
          <a:pathLst>
            <a:path>
              <a:moveTo>
                <a:pt x="45720" y="0"/>
              </a:moveTo>
              <a:lnTo>
                <a:pt x="45720" y="2611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D4173C-B8E2-4AAE-8FEF-12F747F939A4}">
      <dsp:nvSpPr>
        <dsp:cNvPr id="0" name=""/>
        <dsp:cNvSpPr/>
      </dsp:nvSpPr>
      <dsp:spPr>
        <a:xfrm>
          <a:off x="4386805" y="1681111"/>
          <a:ext cx="2257307" cy="261176"/>
        </a:xfrm>
        <a:custGeom>
          <a:avLst/>
          <a:gdLst/>
          <a:ahLst/>
          <a:cxnLst/>
          <a:rect l="0" t="0" r="0" b="0"/>
          <a:pathLst>
            <a:path>
              <a:moveTo>
                <a:pt x="0" y="0"/>
              </a:moveTo>
              <a:lnTo>
                <a:pt x="0" y="130588"/>
              </a:lnTo>
              <a:lnTo>
                <a:pt x="2257307" y="130588"/>
              </a:lnTo>
              <a:lnTo>
                <a:pt x="2257307" y="2611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EC6681-FC7B-4E7D-945B-92294F5D27C3}">
      <dsp:nvSpPr>
        <dsp:cNvPr id="0" name=""/>
        <dsp:cNvSpPr/>
      </dsp:nvSpPr>
      <dsp:spPr>
        <a:xfrm>
          <a:off x="5093521" y="2564135"/>
          <a:ext cx="91440" cy="261176"/>
        </a:xfrm>
        <a:custGeom>
          <a:avLst/>
          <a:gdLst/>
          <a:ahLst/>
          <a:cxnLst/>
          <a:rect l="0" t="0" r="0" b="0"/>
          <a:pathLst>
            <a:path>
              <a:moveTo>
                <a:pt x="45720" y="0"/>
              </a:moveTo>
              <a:lnTo>
                <a:pt x="45720" y="2611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CFB235-F978-45B2-A06C-79DDCE113354}">
      <dsp:nvSpPr>
        <dsp:cNvPr id="0" name=""/>
        <dsp:cNvSpPr/>
      </dsp:nvSpPr>
      <dsp:spPr>
        <a:xfrm>
          <a:off x="4386805" y="1681111"/>
          <a:ext cx="752435" cy="261176"/>
        </a:xfrm>
        <a:custGeom>
          <a:avLst/>
          <a:gdLst/>
          <a:ahLst/>
          <a:cxnLst/>
          <a:rect l="0" t="0" r="0" b="0"/>
          <a:pathLst>
            <a:path>
              <a:moveTo>
                <a:pt x="0" y="0"/>
              </a:moveTo>
              <a:lnTo>
                <a:pt x="0" y="130588"/>
              </a:lnTo>
              <a:lnTo>
                <a:pt x="752435" y="130588"/>
              </a:lnTo>
              <a:lnTo>
                <a:pt x="752435" y="2611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80D3DE-0538-42E4-99DD-5868C37B9565}">
      <dsp:nvSpPr>
        <dsp:cNvPr id="0" name=""/>
        <dsp:cNvSpPr/>
      </dsp:nvSpPr>
      <dsp:spPr>
        <a:xfrm>
          <a:off x="3588649" y="2564135"/>
          <a:ext cx="91440" cy="261176"/>
        </a:xfrm>
        <a:custGeom>
          <a:avLst/>
          <a:gdLst/>
          <a:ahLst/>
          <a:cxnLst/>
          <a:rect l="0" t="0" r="0" b="0"/>
          <a:pathLst>
            <a:path>
              <a:moveTo>
                <a:pt x="45720" y="0"/>
              </a:moveTo>
              <a:lnTo>
                <a:pt x="45720" y="2611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C15C20-9C29-4501-BA72-CEE8399CF2F7}">
      <dsp:nvSpPr>
        <dsp:cNvPr id="0" name=""/>
        <dsp:cNvSpPr/>
      </dsp:nvSpPr>
      <dsp:spPr>
        <a:xfrm>
          <a:off x="3634369" y="1681111"/>
          <a:ext cx="752435" cy="261176"/>
        </a:xfrm>
        <a:custGeom>
          <a:avLst/>
          <a:gdLst/>
          <a:ahLst/>
          <a:cxnLst/>
          <a:rect l="0" t="0" r="0" b="0"/>
          <a:pathLst>
            <a:path>
              <a:moveTo>
                <a:pt x="752435" y="0"/>
              </a:moveTo>
              <a:lnTo>
                <a:pt x="752435" y="130588"/>
              </a:lnTo>
              <a:lnTo>
                <a:pt x="0" y="130588"/>
              </a:lnTo>
              <a:lnTo>
                <a:pt x="0" y="2611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95C5DC-AD94-4A86-BB25-E2887D242E6B}">
      <dsp:nvSpPr>
        <dsp:cNvPr id="0" name=""/>
        <dsp:cNvSpPr/>
      </dsp:nvSpPr>
      <dsp:spPr>
        <a:xfrm>
          <a:off x="2083777" y="2564135"/>
          <a:ext cx="91440" cy="261176"/>
        </a:xfrm>
        <a:custGeom>
          <a:avLst/>
          <a:gdLst/>
          <a:ahLst/>
          <a:cxnLst/>
          <a:rect l="0" t="0" r="0" b="0"/>
          <a:pathLst>
            <a:path>
              <a:moveTo>
                <a:pt x="45720" y="0"/>
              </a:moveTo>
              <a:lnTo>
                <a:pt x="45720" y="2611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DD51C6-022E-4061-80E0-21DFCE6E8008}">
      <dsp:nvSpPr>
        <dsp:cNvPr id="0" name=""/>
        <dsp:cNvSpPr/>
      </dsp:nvSpPr>
      <dsp:spPr>
        <a:xfrm>
          <a:off x="2129497" y="1681111"/>
          <a:ext cx="2257307" cy="261176"/>
        </a:xfrm>
        <a:custGeom>
          <a:avLst/>
          <a:gdLst/>
          <a:ahLst/>
          <a:cxnLst/>
          <a:rect l="0" t="0" r="0" b="0"/>
          <a:pathLst>
            <a:path>
              <a:moveTo>
                <a:pt x="2257307" y="0"/>
              </a:moveTo>
              <a:lnTo>
                <a:pt x="2257307" y="130588"/>
              </a:lnTo>
              <a:lnTo>
                <a:pt x="0" y="130588"/>
              </a:lnTo>
              <a:lnTo>
                <a:pt x="0" y="2611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1DE51C-7188-42AF-A0EF-72A031B68BEB}">
      <dsp:nvSpPr>
        <dsp:cNvPr id="0" name=""/>
        <dsp:cNvSpPr/>
      </dsp:nvSpPr>
      <dsp:spPr>
        <a:xfrm>
          <a:off x="578905" y="2564135"/>
          <a:ext cx="91440" cy="261176"/>
        </a:xfrm>
        <a:custGeom>
          <a:avLst/>
          <a:gdLst/>
          <a:ahLst/>
          <a:cxnLst/>
          <a:rect l="0" t="0" r="0" b="0"/>
          <a:pathLst>
            <a:path>
              <a:moveTo>
                <a:pt x="45720" y="0"/>
              </a:moveTo>
              <a:lnTo>
                <a:pt x="45720" y="2611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9E8EC7-E9C8-490A-AD50-7775CEAE88B9}">
      <dsp:nvSpPr>
        <dsp:cNvPr id="0" name=""/>
        <dsp:cNvSpPr/>
      </dsp:nvSpPr>
      <dsp:spPr>
        <a:xfrm>
          <a:off x="624625" y="1681111"/>
          <a:ext cx="3762179" cy="261176"/>
        </a:xfrm>
        <a:custGeom>
          <a:avLst/>
          <a:gdLst/>
          <a:ahLst/>
          <a:cxnLst/>
          <a:rect l="0" t="0" r="0" b="0"/>
          <a:pathLst>
            <a:path>
              <a:moveTo>
                <a:pt x="3762179" y="0"/>
              </a:moveTo>
              <a:lnTo>
                <a:pt x="3762179" y="130588"/>
              </a:lnTo>
              <a:lnTo>
                <a:pt x="0" y="130588"/>
              </a:lnTo>
              <a:lnTo>
                <a:pt x="0" y="2611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AAB111-6CE4-4B2D-8431-B42AA4B290CD}">
      <dsp:nvSpPr>
        <dsp:cNvPr id="0" name=""/>
        <dsp:cNvSpPr/>
      </dsp:nvSpPr>
      <dsp:spPr>
        <a:xfrm>
          <a:off x="3764957" y="1059264"/>
          <a:ext cx="1243695" cy="62184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dirty="0" smtClean="0">
              <a:ln/>
              <a:effectLst/>
              <a:latin typeface="Arial" charset="0"/>
              <a:cs typeface="Arial" charset="0"/>
            </a:rPr>
            <a:t>Secretary of Defense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dirty="0" smtClean="0">
              <a:ln/>
              <a:effectLst/>
              <a:latin typeface="Arial" charset="0"/>
              <a:cs typeface="Arial" charset="0"/>
            </a:rPr>
            <a:t>Deputy Sec of Defense</a:t>
          </a:r>
        </a:p>
      </dsp:txBody>
      <dsp:txXfrm>
        <a:off x="3764957" y="1059264"/>
        <a:ext cx="1243695" cy="621847"/>
      </dsp:txXfrm>
    </dsp:sp>
    <dsp:sp modelId="{2BCA3806-FA00-4CD6-B961-0D3E6C70A8D1}">
      <dsp:nvSpPr>
        <dsp:cNvPr id="0" name=""/>
        <dsp:cNvSpPr/>
      </dsp:nvSpPr>
      <dsp:spPr>
        <a:xfrm>
          <a:off x="2777" y="1942288"/>
          <a:ext cx="1243695" cy="62184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dirty="0" smtClean="0">
              <a:ln/>
              <a:effectLst/>
              <a:latin typeface="Arial" charset="0"/>
              <a:cs typeface="Arial" charset="0"/>
            </a:rPr>
            <a:t>Department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dirty="0" smtClean="0">
              <a:ln/>
              <a:effectLst/>
              <a:latin typeface="Arial" charset="0"/>
              <a:cs typeface="Arial" charset="0"/>
            </a:rPr>
            <a:t>of Army</a:t>
          </a:r>
        </a:p>
      </dsp:txBody>
      <dsp:txXfrm>
        <a:off x="2777" y="1942288"/>
        <a:ext cx="1243695" cy="621847"/>
      </dsp:txXfrm>
    </dsp:sp>
    <dsp:sp modelId="{75CDE982-63A3-4E75-AEA1-4D407353502B}">
      <dsp:nvSpPr>
        <dsp:cNvPr id="0" name=""/>
        <dsp:cNvSpPr/>
      </dsp:nvSpPr>
      <dsp:spPr>
        <a:xfrm>
          <a:off x="2777" y="2825312"/>
          <a:ext cx="1243695" cy="62184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dirty="0" smtClean="0">
              <a:ln/>
              <a:effectLst/>
              <a:latin typeface="Arial" charset="0"/>
              <a:cs typeface="Arial" charset="0"/>
            </a:rPr>
            <a:t>Procurement</a:t>
          </a:r>
        </a:p>
      </dsp:txBody>
      <dsp:txXfrm>
        <a:off x="2777" y="2825312"/>
        <a:ext cx="1243695" cy="621847"/>
      </dsp:txXfrm>
    </dsp:sp>
    <dsp:sp modelId="{26A2EBA7-7157-4B59-8769-EDB6EEB8512B}">
      <dsp:nvSpPr>
        <dsp:cNvPr id="0" name=""/>
        <dsp:cNvSpPr/>
      </dsp:nvSpPr>
      <dsp:spPr>
        <a:xfrm>
          <a:off x="1507649" y="1942288"/>
          <a:ext cx="1243695" cy="62184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dirty="0" smtClean="0">
              <a:ln/>
              <a:effectLst/>
              <a:latin typeface="Arial" charset="0"/>
              <a:cs typeface="Arial" charset="0"/>
            </a:rPr>
            <a:t>Department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dirty="0" smtClean="0">
              <a:ln/>
              <a:effectLst/>
              <a:latin typeface="Arial" charset="0"/>
              <a:cs typeface="Arial" charset="0"/>
            </a:rPr>
            <a:t>of Navy</a:t>
          </a:r>
        </a:p>
      </dsp:txBody>
      <dsp:txXfrm>
        <a:off x="1507649" y="1942288"/>
        <a:ext cx="1243695" cy="621847"/>
      </dsp:txXfrm>
    </dsp:sp>
    <dsp:sp modelId="{05599B91-2E46-4127-9827-5D24C8301B53}">
      <dsp:nvSpPr>
        <dsp:cNvPr id="0" name=""/>
        <dsp:cNvSpPr/>
      </dsp:nvSpPr>
      <dsp:spPr>
        <a:xfrm>
          <a:off x="1507649" y="2825312"/>
          <a:ext cx="1243695" cy="62184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dirty="0" smtClean="0">
              <a:ln/>
              <a:effectLst/>
              <a:latin typeface="Arial" charset="0"/>
              <a:cs typeface="Arial" charset="0"/>
            </a:rPr>
            <a:t>Procurement</a:t>
          </a:r>
        </a:p>
      </dsp:txBody>
      <dsp:txXfrm>
        <a:off x="1507649" y="2825312"/>
        <a:ext cx="1243695" cy="621847"/>
      </dsp:txXfrm>
    </dsp:sp>
    <dsp:sp modelId="{50CAEB37-117D-48F5-9645-0258648D230B}">
      <dsp:nvSpPr>
        <dsp:cNvPr id="0" name=""/>
        <dsp:cNvSpPr/>
      </dsp:nvSpPr>
      <dsp:spPr>
        <a:xfrm>
          <a:off x="3012521" y="1942288"/>
          <a:ext cx="1243695" cy="62184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dirty="0" smtClean="0">
              <a:ln/>
              <a:effectLst/>
              <a:latin typeface="Arial" charset="0"/>
              <a:cs typeface="Arial" charset="0"/>
            </a:rPr>
            <a:t>Department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dirty="0" smtClean="0">
              <a:ln/>
              <a:effectLst/>
              <a:latin typeface="Arial" charset="0"/>
              <a:cs typeface="Arial" charset="0"/>
            </a:rPr>
            <a:t>of Air Force</a:t>
          </a:r>
        </a:p>
      </dsp:txBody>
      <dsp:txXfrm>
        <a:off x="3012521" y="1942288"/>
        <a:ext cx="1243695" cy="621847"/>
      </dsp:txXfrm>
    </dsp:sp>
    <dsp:sp modelId="{4A2F76A5-DAA0-4BA6-ABD5-F95E7331CD08}">
      <dsp:nvSpPr>
        <dsp:cNvPr id="0" name=""/>
        <dsp:cNvSpPr/>
      </dsp:nvSpPr>
      <dsp:spPr>
        <a:xfrm>
          <a:off x="3012521" y="2825312"/>
          <a:ext cx="1243695" cy="62184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dirty="0" smtClean="0">
              <a:ln/>
              <a:effectLst/>
              <a:latin typeface="Arial" charset="0"/>
              <a:cs typeface="Arial" charset="0"/>
            </a:rPr>
            <a:t>Procurement</a:t>
          </a:r>
        </a:p>
      </dsp:txBody>
      <dsp:txXfrm>
        <a:off x="3012521" y="2825312"/>
        <a:ext cx="1243695" cy="621847"/>
      </dsp:txXfrm>
    </dsp:sp>
    <dsp:sp modelId="{4AA59DF2-04DF-48B9-BBE4-1B3372C7B201}">
      <dsp:nvSpPr>
        <dsp:cNvPr id="0" name=""/>
        <dsp:cNvSpPr/>
      </dsp:nvSpPr>
      <dsp:spPr>
        <a:xfrm>
          <a:off x="4517393" y="1942288"/>
          <a:ext cx="1243695" cy="62184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dirty="0" smtClean="0">
              <a:ln/>
              <a:effectLst/>
              <a:latin typeface="Arial" charset="0"/>
              <a:cs typeface="Arial" charset="0"/>
            </a:rPr>
            <a:t> Under Secretary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dirty="0" smtClean="0">
              <a:ln/>
              <a:effectLst/>
              <a:latin typeface="Arial" charset="0"/>
              <a:cs typeface="Arial" charset="0"/>
            </a:rPr>
            <a:t>(A T &amp; L)</a:t>
          </a:r>
        </a:p>
      </dsp:txBody>
      <dsp:txXfrm>
        <a:off x="4517393" y="1942288"/>
        <a:ext cx="1243695" cy="621847"/>
      </dsp:txXfrm>
    </dsp:sp>
    <dsp:sp modelId="{DFE3D6B2-0AD5-471E-8A75-602ABCC57131}">
      <dsp:nvSpPr>
        <dsp:cNvPr id="0" name=""/>
        <dsp:cNvSpPr/>
      </dsp:nvSpPr>
      <dsp:spPr>
        <a:xfrm>
          <a:off x="4517393" y="2825312"/>
          <a:ext cx="1243695" cy="62184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dirty="0" smtClean="0">
              <a:ln/>
              <a:effectLst/>
              <a:latin typeface="Arial" charset="0"/>
              <a:cs typeface="Arial" charset="0"/>
            </a:rPr>
            <a:t>DCMA</a:t>
          </a:r>
        </a:p>
      </dsp:txBody>
      <dsp:txXfrm>
        <a:off x="4517393" y="2825312"/>
        <a:ext cx="1243695" cy="621847"/>
      </dsp:txXfrm>
    </dsp:sp>
    <dsp:sp modelId="{B17A72BB-9706-425B-89B3-1B5DE1B8B678}">
      <dsp:nvSpPr>
        <dsp:cNvPr id="0" name=""/>
        <dsp:cNvSpPr/>
      </dsp:nvSpPr>
      <dsp:spPr>
        <a:xfrm>
          <a:off x="6022265" y="1942288"/>
          <a:ext cx="1243695" cy="62184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dirty="0" smtClean="0">
              <a:ln/>
              <a:effectLst/>
              <a:latin typeface="Arial" charset="0"/>
              <a:cs typeface="Arial" charset="0"/>
            </a:rPr>
            <a:t>Under Secretary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dirty="0" smtClean="0">
              <a:ln/>
              <a:effectLst/>
              <a:latin typeface="Arial" charset="0"/>
              <a:cs typeface="Arial" charset="0"/>
            </a:rPr>
            <a:t>(Comptroller)</a:t>
          </a:r>
        </a:p>
      </dsp:txBody>
      <dsp:txXfrm>
        <a:off x="6022265" y="1942288"/>
        <a:ext cx="1243695" cy="621847"/>
      </dsp:txXfrm>
    </dsp:sp>
    <dsp:sp modelId="{5FF1B6C4-3E90-42F7-A719-2290E9EFFFB4}">
      <dsp:nvSpPr>
        <dsp:cNvPr id="0" name=""/>
        <dsp:cNvSpPr/>
      </dsp:nvSpPr>
      <dsp:spPr>
        <a:xfrm>
          <a:off x="6022265" y="2825312"/>
          <a:ext cx="1243695" cy="62184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dirty="0" smtClean="0">
              <a:ln/>
              <a:effectLst/>
              <a:latin typeface="Arial" charset="0"/>
              <a:cs typeface="Arial" charset="0"/>
            </a:rPr>
            <a:t>DCAA</a:t>
          </a:r>
        </a:p>
      </dsp:txBody>
      <dsp:txXfrm>
        <a:off x="6022265" y="2825312"/>
        <a:ext cx="1243695" cy="621847"/>
      </dsp:txXfrm>
    </dsp:sp>
    <dsp:sp modelId="{69BFF302-0DBB-43AF-94F5-0449C27C541B}">
      <dsp:nvSpPr>
        <dsp:cNvPr id="0" name=""/>
        <dsp:cNvSpPr/>
      </dsp:nvSpPr>
      <dsp:spPr>
        <a:xfrm>
          <a:off x="7527137" y="1942288"/>
          <a:ext cx="1243695" cy="62184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dirty="0" smtClean="0">
              <a:ln/>
              <a:effectLst/>
              <a:latin typeface="Arial" charset="0"/>
              <a:cs typeface="Arial" charset="0"/>
            </a:rPr>
            <a:t>Inspector General</a:t>
          </a:r>
        </a:p>
      </dsp:txBody>
      <dsp:txXfrm>
        <a:off x="7527137" y="1942288"/>
        <a:ext cx="1243695" cy="62184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C2E63D26-9366-478F-9BF4-8CBB3047B6CD}" type="datetimeFigureOut">
              <a:rPr lang="en-US" smtClean="0"/>
              <a:pPr/>
              <a:t>2/24/2014</a:t>
            </a:fld>
            <a:endParaRPr lang="en-US" dirty="0"/>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92CA22F0-4EEE-42AB-BBB6-A57B30E1F865}" type="slidenum">
              <a:rPr lang="en-US" smtClean="0"/>
              <a:pPr/>
              <a:t>‹#›</a:t>
            </a:fld>
            <a:endParaRPr lang="en-US" dirty="0"/>
          </a:p>
        </p:txBody>
      </p:sp>
    </p:spTree>
    <p:extLst>
      <p:ext uri="{BB962C8B-B14F-4D97-AF65-F5344CB8AC3E}">
        <p14:creationId xmlns:p14="http://schemas.microsoft.com/office/powerpoint/2010/main" val="402884274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23E224CF-D3EC-41F6-899C-86C1BDF6283F}" type="datetimeFigureOut">
              <a:rPr lang="en-US" smtClean="0"/>
              <a:pPr/>
              <a:t>2/24/2014</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5B97C9EA-1E7A-4EB8-922B-9B9B19A6875E}" type="slidenum">
              <a:rPr lang="en-US" smtClean="0"/>
              <a:pPr/>
              <a:t>‹#›</a:t>
            </a:fld>
            <a:endParaRPr lang="en-US" dirty="0"/>
          </a:p>
        </p:txBody>
      </p:sp>
    </p:spTree>
    <p:extLst>
      <p:ext uri="{BB962C8B-B14F-4D97-AF65-F5344CB8AC3E}">
        <p14:creationId xmlns:p14="http://schemas.microsoft.com/office/powerpoint/2010/main" val="261733021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D0F06D07-EE45-46B9-A7C0-72D05181B5C5}" type="slidenum">
              <a:rPr lang="en-US" smtClean="0"/>
              <a:pPr/>
              <a:t>20</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2A9E60-33AB-4A0D-B7D5-DEBA5119A3C3}" type="slidenum">
              <a:rPr lang="en-US" smtClean="0"/>
              <a:pPr/>
              <a:t>118</a:t>
            </a:fld>
            <a:endParaRPr lang="en-US"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2A9E60-33AB-4A0D-B7D5-DEBA5119A3C3}" type="slidenum">
              <a:rPr lang="en-US" smtClean="0"/>
              <a:pPr/>
              <a:t>119</a:t>
            </a:fld>
            <a:endParaRPr lang="en-US"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2A9E60-33AB-4A0D-B7D5-DEBA5119A3C3}" type="slidenum">
              <a:rPr lang="en-US" smtClean="0"/>
              <a:pPr/>
              <a:t>120</a:t>
            </a:fld>
            <a:endParaRPr lang="en-US"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2A9E60-33AB-4A0D-B7D5-DEBA5119A3C3}" type="slidenum">
              <a:rPr lang="en-US" smtClean="0"/>
              <a:pPr/>
              <a:t>121</a:t>
            </a:fld>
            <a:endParaRPr lang="en-US"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2A9E60-33AB-4A0D-B7D5-DEBA5119A3C3}" type="slidenum">
              <a:rPr lang="en-US" smtClean="0"/>
              <a:pPr/>
              <a:t>122</a:t>
            </a:fld>
            <a:endParaRPr lang="en-US"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2A9E60-33AB-4A0D-B7D5-DEBA5119A3C3}" type="slidenum">
              <a:rPr lang="en-US" smtClean="0"/>
              <a:pPr/>
              <a:t>123</a:t>
            </a:fld>
            <a:endParaRPr lang="en-US"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fld id="{A12A9E60-33AB-4A0D-B7D5-DEBA5119A3C3}" type="slidenum">
              <a:rPr lang="en-US" smtClean="0"/>
              <a:pPr/>
              <a:t>124</a:t>
            </a:fld>
            <a:endParaRPr lang="en-US"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2A9E60-33AB-4A0D-B7D5-DEBA5119A3C3}" type="slidenum">
              <a:rPr lang="en-US" smtClean="0"/>
              <a:pPr/>
              <a:t>125</a:t>
            </a:fld>
            <a:endParaRPr lang="en-US"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2A9E60-33AB-4A0D-B7D5-DEBA5119A3C3}" type="slidenum">
              <a:rPr lang="en-US" smtClean="0"/>
              <a:pPr/>
              <a:t>126</a:t>
            </a:fld>
            <a:endParaRPr lang="en-US"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2A9E60-33AB-4A0D-B7D5-DEBA5119A3C3}" type="slidenum">
              <a:rPr lang="en-US" smtClean="0"/>
              <a:pPr/>
              <a:t>127</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183BD-7545-4A1A-AE6A-278DBE94FEE3}" type="slidenum">
              <a:rPr lang="en-US" smtClean="0"/>
              <a:pPr/>
              <a:t>21</a:t>
            </a:fld>
            <a:endParaRPr lang="en-US" dirty="0"/>
          </a:p>
        </p:txBody>
      </p:sp>
    </p:spTree>
    <p:extLst>
      <p:ext uri="{BB962C8B-B14F-4D97-AF65-F5344CB8AC3E}">
        <p14:creationId xmlns:p14="http://schemas.microsoft.com/office/powerpoint/2010/main" val="246399421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2A9E60-33AB-4A0D-B7D5-DEBA5119A3C3}" type="slidenum">
              <a:rPr lang="en-US" smtClean="0"/>
              <a:pPr/>
              <a:t>128</a:t>
            </a:fld>
            <a:endParaRPr lang="en-US" dirty="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2A9E60-33AB-4A0D-B7D5-DEBA5119A3C3}" type="slidenum">
              <a:rPr lang="en-US" smtClean="0"/>
              <a:pPr/>
              <a:t>129</a:t>
            </a:fld>
            <a:endParaRPr lang="en-US"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2A9E60-33AB-4A0D-B7D5-DEBA5119A3C3}" type="slidenum">
              <a:rPr lang="en-US" smtClean="0"/>
              <a:pPr/>
              <a:t>130</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04183BD-7545-4A1A-AE6A-278DBE94FEE3}" type="slidenum">
              <a:rPr lang="en-US" smtClean="0"/>
              <a:pPr/>
              <a:t>22</a:t>
            </a:fld>
            <a:endParaRPr lang="en-US" dirty="0"/>
          </a:p>
        </p:txBody>
      </p:sp>
    </p:spTree>
    <p:extLst>
      <p:ext uri="{BB962C8B-B14F-4D97-AF65-F5344CB8AC3E}">
        <p14:creationId xmlns:p14="http://schemas.microsoft.com/office/powerpoint/2010/main" val="1924155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183BD-7545-4A1A-AE6A-278DBE94FEE3}" type="slidenum">
              <a:rPr lang="en-US" smtClean="0"/>
              <a:pPr/>
              <a:t>23</a:t>
            </a:fld>
            <a:endParaRPr lang="en-US" dirty="0"/>
          </a:p>
        </p:txBody>
      </p:sp>
    </p:spTree>
    <p:extLst>
      <p:ext uri="{BB962C8B-B14F-4D97-AF65-F5344CB8AC3E}">
        <p14:creationId xmlns:p14="http://schemas.microsoft.com/office/powerpoint/2010/main" val="1924155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183BD-7545-4A1A-AE6A-278DBE94FEE3}" type="slidenum">
              <a:rPr lang="en-US" smtClean="0"/>
              <a:pPr/>
              <a:t>24</a:t>
            </a:fld>
            <a:endParaRPr lang="en-US" dirty="0"/>
          </a:p>
        </p:txBody>
      </p:sp>
    </p:spTree>
    <p:extLst>
      <p:ext uri="{BB962C8B-B14F-4D97-AF65-F5344CB8AC3E}">
        <p14:creationId xmlns:p14="http://schemas.microsoft.com/office/powerpoint/2010/main" val="703478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839" indent="-172839">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C04183BD-7545-4A1A-AE6A-278DBE94FEE3}" type="slidenum">
              <a:rPr lang="en-US" smtClean="0"/>
              <a:pPr/>
              <a:t>25</a:t>
            </a:fld>
            <a:endParaRPr lang="en-US" dirty="0"/>
          </a:p>
        </p:txBody>
      </p:sp>
    </p:spTree>
    <p:extLst>
      <p:ext uri="{BB962C8B-B14F-4D97-AF65-F5344CB8AC3E}">
        <p14:creationId xmlns:p14="http://schemas.microsoft.com/office/powerpoint/2010/main" val="353923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183BD-7545-4A1A-AE6A-278DBE94FEE3}" type="slidenum">
              <a:rPr lang="en-US" smtClean="0"/>
              <a:pPr/>
              <a:t>26</a:t>
            </a:fld>
            <a:endParaRPr lang="en-US" dirty="0"/>
          </a:p>
        </p:txBody>
      </p:sp>
    </p:spTree>
    <p:extLst>
      <p:ext uri="{BB962C8B-B14F-4D97-AF65-F5344CB8AC3E}">
        <p14:creationId xmlns:p14="http://schemas.microsoft.com/office/powerpoint/2010/main" val="3316122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183BD-7545-4A1A-AE6A-278DBE94FEE3}" type="slidenum">
              <a:rPr lang="en-US" smtClean="0"/>
              <a:pPr/>
              <a:t>27</a:t>
            </a:fld>
            <a:endParaRPr lang="en-US" dirty="0"/>
          </a:p>
        </p:txBody>
      </p:sp>
    </p:spTree>
    <p:extLst>
      <p:ext uri="{BB962C8B-B14F-4D97-AF65-F5344CB8AC3E}">
        <p14:creationId xmlns:p14="http://schemas.microsoft.com/office/powerpoint/2010/main" val="3379963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183BD-7545-4A1A-AE6A-278DBE94FEE3}" type="slidenum">
              <a:rPr lang="en-US" smtClean="0"/>
              <a:pPr/>
              <a:t>28</a:t>
            </a:fld>
            <a:endParaRPr lang="en-US" dirty="0"/>
          </a:p>
        </p:txBody>
      </p:sp>
    </p:spTree>
    <p:extLst>
      <p:ext uri="{BB962C8B-B14F-4D97-AF65-F5344CB8AC3E}">
        <p14:creationId xmlns:p14="http://schemas.microsoft.com/office/powerpoint/2010/main" val="573041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183BD-7545-4A1A-AE6A-278DBE94FEE3}" type="slidenum">
              <a:rPr lang="en-US" smtClean="0"/>
              <a:pPr/>
              <a:t>29</a:t>
            </a:fld>
            <a:endParaRPr lang="en-US" dirty="0"/>
          </a:p>
        </p:txBody>
      </p:sp>
    </p:spTree>
    <p:extLst>
      <p:ext uri="{BB962C8B-B14F-4D97-AF65-F5344CB8AC3E}">
        <p14:creationId xmlns:p14="http://schemas.microsoft.com/office/powerpoint/2010/main" val="2309798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ftr" sz="quarter" idx="4"/>
          </p:nvPr>
        </p:nvSpPr>
        <p:spPr>
          <a:noFill/>
        </p:spPr>
        <p:txBody>
          <a:bodyPr/>
          <a:lstStyle/>
          <a:p>
            <a:r>
              <a:rPr lang="en-US" dirty="0" smtClean="0">
                <a:solidFill>
                  <a:srgbClr val="000000"/>
                </a:solidFill>
              </a:rPr>
              <a:t>2009-10-27 Republic of Korea Mission Briefing</a:t>
            </a:r>
          </a:p>
        </p:txBody>
      </p:sp>
      <p:sp>
        <p:nvSpPr>
          <p:cNvPr id="11268" name="Rectangle 2"/>
          <p:cNvSpPr>
            <a:spLocks noGrp="1" noRot="1" noChangeAspect="1" noChangeArrowheads="1" noTextEdit="1"/>
          </p:cNvSpPr>
          <p:nvPr>
            <p:ph type="sldImg"/>
          </p:nvPr>
        </p:nvSpPr>
        <p:spPr>
          <a:xfrm>
            <a:off x="1200150" y="703263"/>
            <a:ext cx="4678363" cy="3508375"/>
          </a:xfrm>
          <a:ln/>
        </p:spPr>
      </p:sp>
      <p:sp>
        <p:nvSpPr>
          <p:cNvPr id="11269" name="Rectangle 3"/>
          <p:cNvSpPr>
            <a:spLocks noGrp="1" noChangeArrowheads="1"/>
          </p:cNvSpPr>
          <p:nvPr>
            <p:ph type="body" idx="1"/>
          </p:nvPr>
        </p:nvSpPr>
        <p:spPr>
          <a:xfrm>
            <a:off x="301289" y="4448101"/>
            <a:ext cx="6474498" cy="4620780"/>
          </a:xfrm>
          <a:noFill/>
          <a:ln/>
        </p:spPr>
        <p:txBody>
          <a:bodyPr>
            <a:normAutofit lnSpcReduction="10000"/>
          </a:bodyPr>
          <a:lstStyle/>
          <a:p>
            <a:pPr marL="228850" indent="-228850">
              <a:buSzPct val="75000"/>
              <a:buFont typeface="Wingdings 2" pitchFamily="18" charset="2"/>
              <a:buChar char=""/>
            </a:pPr>
            <a:endParaRPr lang="en-US" sz="14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839" indent="-17283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04183BD-7545-4A1A-AE6A-278DBE94FEE3}" type="slidenum">
              <a:rPr lang="en-US" smtClean="0"/>
              <a:pPr/>
              <a:t>30</a:t>
            </a:fld>
            <a:endParaRPr lang="en-US" dirty="0"/>
          </a:p>
        </p:txBody>
      </p:sp>
    </p:spTree>
    <p:extLst>
      <p:ext uri="{BB962C8B-B14F-4D97-AF65-F5344CB8AC3E}">
        <p14:creationId xmlns:p14="http://schemas.microsoft.com/office/powerpoint/2010/main" val="2431564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C04183BD-7545-4A1A-AE6A-278DBE94FEE3}" type="slidenum">
              <a:rPr lang="en-US" smtClean="0"/>
              <a:pPr/>
              <a:t>31</a:t>
            </a:fld>
            <a:endParaRPr lang="en-US" dirty="0"/>
          </a:p>
        </p:txBody>
      </p:sp>
    </p:spTree>
    <p:extLst>
      <p:ext uri="{BB962C8B-B14F-4D97-AF65-F5344CB8AC3E}">
        <p14:creationId xmlns:p14="http://schemas.microsoft.com/office/powerpoint/2010/main" val="3037588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183BD-7545-4A1A-AE6A-278DBE94FEE3}" type="slidenum">
              <a:rPr lang="en-US" smtClean="0"/>
              <a:pPr/>
              <a:t>32</a:t>
            </a:fld>
            <a:endParaRPr lang="en-US" dirty="0"/>
          </a:p>
        </p:txBody>
      </p:sp>
    </p:spTree>
    <p:extLst>
      <p:ext uri="{BB962C8B-B14F-4D97-AF65-F5344CB8AC3E}">
        <p14:creationId xmlns:p14="http://schemas.microsoft.com/office/powerpoint/2010/main" val="476714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183BD-7545-4A1A-AE6A-278DBE94FEE3}" type="slidenum">
              <a:rPr lang="en-US" smtClean="0"/>
              <a:pPr/>
              <a:t>33</a:t>
            </a:fld>
            <a:endParaRPr lang="en-US" dirty="0"/>
          </a:p>
        </p:txBody>
      </p:sp>
    </p:spTree>
    <p:extLst>
      <p:ext uri="{BB962C8B-B14F-4D97-AF65-F5344CB8AC3E}">
        <p14:creationId xmlns:p14="http://schemas.microsoft.com/office/powerpoint/2010/main" val="29750484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183BD-7545-4A1A-AE6A-278DBE94FEE3}" type="slidenum">
              <a:rPr lang="en-US" smtClean="0"/>
              <a:pPr/>
              <a:t>34</a:t>
            </a:fld>
            <a:endParaRPr lang="en-US" dirty="0"/>
          </a:p>
        </p:txBody>
      </p:sp>
    </p:spTree>
    <p:extLst>
      <p:ext uri="{BB962C8B-B14F-4D97-AF65-F5344CB8AC3E}">
        <p14:creationId xmlns:p14="http://schemas.microsoft.com/office/powerpoint/2010/main" val="29001831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839" indent="-17283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04183BD-7545-4A1A-AE6A-278DBE94FEE3}" type="slidenum">
              <a:rPr lang="en-US" smtClean="0"/>
              <a:pPr/>
              <a:t>35</a:t>
            </a:fld>
            <a:endParaRPr lang="en-US" dirty="0"/>
          </a:p>
        </p:txBody>
      </p:sp>
    </p:spTree>
    <p:extLst>
      <p:ext uri="{BB962C8B-B14F-4D97-AF65-F5344CB8AC3E}">
        <p14:creationId xmlns:p14="http://schemas.microsoft.com/office/powerpoint/2010/main" val="9100991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183BD-7545-4A1A-AE6A-278DBE94FEE3}" type="slidenum">
              <a:rPr lang="en-US" smtClean="0"/>
              <a:pPr/>
              <a:t>36</a:t>
            </a:fld>
            <a:endParaRPr lang="en-US" dirty="0"/>
          </a:p>
        </p:txBody>
      </p:sp>
    </p:spTree>
    <p:extLst>
      <p:ext uri="{BB962C8B-B14F-4D97-AF65-F5344CB8AC3E}">
        <p14:creationId xmlns:p14="http://schemas.microsoft.com/office/powerpoint/2010/main" val="18727059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183BD-7545-4A1A-AE6A-278DBE94FEE3}" type="slidenum">
              <a:rPr lang="en-US" smtClean="0"/>
              <a:pPr/>
              <a:t>37</a:t>
            </a:fld>
            <a:endParaRPr lang="en-US" dirty="0"/>
          </a:p>
        </p:txBody>
      </p:sp>
    </p:spTree>
    <p:extLst>
      <p:ext uri="{BB962C8B-B14F-4D97-AF65-F5344CB8AC3E}">
        <p14:creationId xmlns:p14="http://schemas.microsoft.com/office/powerpoint/2010/main" val="42563919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183BD-7545-4A1A-AE6A-278DBE94FEE3}" type="slidenum">
              <a:rPr lang="en-US" smtClean="0"/>
              <a:pPr/>
              <a:t>38</a:t>
            </a:fld>
            <a:endParaRPr lang="en-US" dirty="0"/>
          </a:p>
        </p:txBody>
      </p:sp>
    </p:spTree>
    <p:extLst>
      <p:ext uri="{BB962C8B-B14F-4D97-AF65-F5344CB8AC3E}">
        <p14:creationId xmlns:p14="http://schemas.microsoft.com/office/powerpoint/2010/main" val="381388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183BD-7545-4A1A-AE6A-278DBE94FEE3}" type="slidenum">
              <a:rPr lang="en-US" smtClean="0"/>
              <a:pPr/>
              <a:t>39</a:t>
            </a:fld>
            <a:endParaRPr lang="en-US" dirty="0"/>
          </a:p>
        </p:txBody>
      </p:sp>
    </p:spTree>
    <p:extLst>
      <p:ext uri="{BB962C8B-B14F-4D97-AF65-F5344CB8AC3E}">
        <p14:creationId xmlns:p14="http://schemas.microsoft.com/office/powerpoint/2010/main" val="3764526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183BD-7545-4A1A-AE6A-278DBE94FEE3}" type="slidenum">
              <a:rPr lang="en-US" smtClean="0"/>
              <a:pPr/>
              <a:t>40</a:t>
            </a:fld>
            <a:endParaRPr lang="en-US" dirty="0"/>
          </a:p>
        </p:txBody>
      </p:sp>
    </p:spTree>
    <p:extLst>
      <p:ext uri="{BB962C8B-B14F-4D97-AF65-F5344CB8AC3E}">
        <p14:creationId xmlns:p14="http://schemas.microsoft.com/office/powerpoint/2010/main" val="42560416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183BD-7545-4A1A-AE6A-278DBE94FEE3}" type="slidenum">
              <a:rPr lang="en-US" smtClean="0"/>
              <a:pPr/>
              <a:t>41</a:t>
            </a:fld>
            <a:endParaRPr lang="en-US" dirty="0"/>
          </a:p>
        </p:txBody>
      </p:sp>
    </p:spTree>
    <p:extLst>
      <p:ext uri="{BB962C8B-B14F-4D97-AF65-F5344CB8AC3E}">
        <p14:creationId xmlns:p14="http://schemas.microsoft.com/office/powerpoint/2010/main" val="12328717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183BD-7545-4A1A-AE6A-278DBE94FEE3}" type="slidenum">
              <a:rPr lang="en-US" smtClean="0"/>
              <a:pPr/>
              <a:t>42</a:t>
            </a:fld>
            <a:endParaRPr lang="en-US" dirty="0"/>
          </a:p>
        </p:txBody>
      </p:sp>
    </p:spTree>
    <p:extLst>
      <p:ext uri="{BB962C8B-B14F-4D97-AF65-F5344CB8AC3E}">
        <p14:creationId xmlns:p14="http://schemas.microsoft.com/office/powerpoint/2010/main" val="1259589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839" indent="-172839">
              <a:buFont typeface="Arial" panose="020B0604020202020204" pitchFamily="34" charset="0"/>
              <a:buChar char="•"/>
            </a:pP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C04183BD-7545-4A1A-AE6A-278DBE94FEE3}" type="slidenum">
              <a:rPr lang="en-US" smtClean="0"/>
              <a:pPr/>
              <a:t>43</a:t>
            </a:fld>
            <a:endParaRPr lang="en-US" dirty="0"/>
          </a:p>
        </p:txBody>
      </p:sp>
    </p:spTree>
    <p:extLst>
      <p:ext uri="{BB962C8B-B14F-4D97-AF65-F5344CB8AC3E}">
        <p14:creationId xmlns:p14="http://schemas.microsoft.com/office/powerpoint/2010/main" val="17440947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183BD-7545-4A1A-AE6A-278DBE94FEE3}" type="slidenum">
              <a:rPr lang="en-US" smtClean="0"/>
              <a:pPr/>
              <a:t>44</a:t>
            </a:fld>
            <a:endParaRPr lang="en-US" dirty="0"/>
          </a:p>
        </p:txBody>
      </p:sp>
    </p:spTree>
    <p:extLst>
      <p:ext uri="{BB962C8B-B14F-4D97-AF65-F5344CB8AC3E}">
        <p14:creationId xmlns:p14="http://schemas.microsoft.com/office/powerpoint/2010/main" val="23343117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183BD-7545-4A1A-AE6A-278DBE94FEE3}" type="slidenum">
              <a:rPr lang="en-US" smtClean="0"/>
              <a:pPr/>
              <a:t>45</a:t>
            </a:fld>
            <a:endParaRPr lang="en-US" dirty="0"/>
          </a:p>
        </p:txBody>
      </p:sp>
    </p:spTree>
    <p:extLst>
      <p:ext uri="{BB962C8B-B14F-4D97-AF65-F5344CB8AC3E}">
        <p14:creationId xmlns:p14="http://schemas.microsoft.com/office/powerpoint/2010/main" val="40503770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183BD-7545-4A1A-AE6A-278DBE94FEE3}" type="slidenum">
              <a:rPr lang="en-US" smtClean="0"/>
              <a:pPr/>
              <a:t>46</a:t>
            </a:fld>
            <a:endParaRPr lang="en-US" dirty="0"/>
          </a:p>
        </p:txBody>
      </p:sp>
    </p:spTree>
    <p:extLst>
      <p:ext uri="{BB962C8B-B14F-4D97-AF65-F5344CB8AC3E}">
        <p14:creationId xmlns:p14="http://schemas.microsoft.com/office/powerpoint/2010/main" val="13168214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183BD-7545-4A1A-AE6A-278DBE94FEE3}" type="slidenum">
              <a:rPr lang="en-US" smtClean="0"/>
              <a:pPr/>
              <a:t>47</a:t>
            </a:fld>
            <a:endParaRPr lang="en-US" dirty="0"/>
          </a:p>
        </p:txBody>
      </p:sp>
    </p:spTree>
    <p:extLst>
      <p:ext uri="{BB962C8B-B14F-4D97-AF65-F5344CB8AC3E}">
        <p14:creationId xmlns:p14="http://schemas.microsoft.com/office/powerpoint/2010/main" val="19654751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183BD-7545-4A1A-AE6A-278DBE94FEE3}" type="slidenum">
              <a:rPr lang="en-US" smtClean="0"/>
              <a:pPr/>
              <a:t>48</a:t>
            </a:fld>
            <a:endParaRPr lang="en-US" dirty="0"/>
          </a:p>
        </p:txBody>
      </p:sp>
    </p:spTree>
    <p:extLst>
      <p:ext uri="{BB962C8B-B14F-4D97-AF65-F5344CB8AC3E}">
        <p14:creationId xmlns:p14="http://schemas.microsoft.com/office/powerpoint/2010/main" val="24262432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183BD-7545-4A1A-AE6A-278DBE94FEE3}" type="slidenum">
              <a:rPr lang="en-US" smtClean="0"/>
              <a:pPr/>
              <a:t>49</a:t>
            </a:fld>
            <a:endParaRPr lang="en-US" dirty="0"/>
          </a:p>
        </p:txBody>
      </p:sp>
    </p:spTree>
    <p:extLst>
      <p:ext uri="{BB962C8B-B14F-4D97-AF65-F5344CB8AC3E}">
        <p14:creationId xmlns:p14="http://schemas.microsoft.com/office/powerpoint/2010/main" val="73275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64303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183BD-7545-4A1A-AE6A-278DBE94FEE3}" type="slidenum">
              <a:rPr lang="en-US" smtClean="0"/>
              <a:pPr/>
              <a:t>50</a:t>
            </a:fld>
            <a:endParaRPr lang="en-US" dirty="0"/>
          </a:p>
        </p:txBody>
      </p:sp>
    </p:spTree>
    <p:extLst>
      <p:ext uri="{BB962C8B-B14F-4D97-AF65-F5344CB8AC3E}">
        <p14:creationId xmlns:p14="http://schemas.microsoft.com/office/powerpoint/2010/main" val="12306218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183BD-7545-4A1A-AE6A-278DBE94FEE3}" type="slidenum">
              <a:rPr lang="en-US" smtClean="0"/>
              <a:pPr/>
              <a:t>51</a:t>
            </a:fld>
            <a:endParaRPr lang="en-US" dirty="0"/>
          </a:p>
        </p:txBody>
      </p:sp>
    </p:spTree>
    <p:extLst>
      <p:ext uri="{BB962C8B-B14F-4D97-AF65-F5344CB8AC3E}">
        <p14:creationId xmlns:p14="http://schemas.microsoft.com/office/powerpoint/2010/main" val="20685456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183BD-7545-4A1A-AE6A-278DBE94FEE3}" type="slidenum">
              <a:rPr lang="en-US" smtClean="0"/>
              <a:pPr/>
              <a:t>52</a:t>
            </a:fld>
            <a:endParaRPr lang="en-US" dirty="0"/>
          </a:p>
        </p:txBody>
      </p:sp>
    </p:spTree>
    <p:extLst>
      <p:ext uri="{BB962C8B-B14F-4D97-AF65-F5344CB8AC3E}">
        <p14:creationId xmlns:p14="http://schemas.microsoft.com/office/powerpoint/2010/main" val="36555866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183BD-7545-4A1A-AE6A-278DBE94FEE3}" type="slidenum">
              <a:rPr lang="en-US" smtClean="0"/>
              <a:pPr/>
              <a:t>53</a:t>
            </a:fld>
            <a:endParaRPr lang="en-US" dirty="0"/>
          </a:p>
        </p:txBody>
      </p:sp>
    </p:spTree>
    <p:extLst>
      <p:ext uri="{BB962C8B-B14F-4D97-AF65-F5344CB8AC3E}">
        <p14:creationId xmlns:p14="http://schemas.microsoft.com/office/powerpoint/2010/main" val="5498828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183BD-7545-4A1A-AE6A-278DBE94FEE3}" type="slidenum">
              <a:rPr lang="en-US" smtClean="0"/>
              <a:pPr/>
              <a:t>54</a:t>
            </a:fld>
            <a:endParaRPr lang="en-US" dirty="0"/>
          </a:p>
        </p:txBody>
      </p:sp>
    </p:spTree>
    <p:extLst>
      <p:ext uri="{BB962C8B-B14F-4D97-AF65-F5344CB8AC3E}">
        <p14:creationId xmlns:p14="http://schemas.microsoft.com/office/powerpoint/2010/main" val="16877139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183BD-7545-4A1A-AE6A-278DBE94FEE3}" type="slidenum">
              <a:rPr lang="en-US" smtClean="0"/>
              <a:pPr/>
              <a:t>55</a:t>
            </a:fld>
            <a:endParaRPr lang="en-US" dirty="0"/>
          </a:p>
        </p:txBody>
      </p:sp>
    </p:spTree>
    <p:extLst>
      <p:ext uri="{BB962C8B-B14F-4D97-AF65-F5344CB8AC3E}">
        <p14:creationId xmlns:p14="http://schemas.microsoft.com/office/powerpoint/2010/main" val="16877139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183BD-7545-4A1A-AE6A-278DBE94FEE3}" type="slidenum">
              <a:rPr lang="en-US" smtClean="0"/>
              <a:pPr/>
              <a:t>56</a:t>
            </a:fld>
            <a:endParaRPr lang="en-US" dirty="0"/>
          </a:p>
        </p:txBody>
      </p:sp>
    </p:spTree>
    <p:extLst>
      <p:ext uri="{BB962C8B-B14F-4D97-AF65-F5344CB8AC3E}">
        <p14:creationId xmlns:p14="http://schemas.microsoft.com/office/powerpoint/2010/main" val="16877139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247CA-4B92-414A-8756-7A27B8854816}" type="slidenum">
              <a:rPr lang="en-US" smtClean="0"/>
              <a:pPr/>
              <a:t>57</a:t>
            </a:fld>
            <a:endParaRPr lang="en-US" dirty="0"/>
          </a:p>
        </p:txBody>
      </p:sp>
    </p:spTree>
    <p:extLst>
      <p:ext uri="{BB962C8B-B14F-4D97-AF65-F5344CB8AC3E}">
        <p14:creationId xmlns:p14="http://schemas.microsoft.com/office/powerpoint/2010/main" val="3821801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a:defRPr/>
            </a:pPr>
            <a:endParaRPr lang="en-US" dirty="0"/>
          </a:p>
        </p:txBody>
      </p:sp>
      <p:sp>
        <p:nvSpPr>
          <p:cNvPr id="4" name="Slide Number Placeholder 3"/>
          <p:cNvSpPr>
            <a:spLocks noGrp="1"/>
          </p:cNvSpPr>
          <p:nvPr>
            <p:ph type="sldNum" sz="quarter" idx="10"/>
          </p:nvPr>
        </p:nvSpPr>
        <p:spPr/>
        <p:txBody>
          <a:bodyPr/>
          <a:lstStyle/>
          <a:p>
            <a:fld id="{C9A247CA-4B92-414A-8756-7A27B8854816}" type="slidenum">
              <a:rPr lang="en-US" smtClean="0"/>
              <a:pPr/>
              <a:t>58</a:t>
            </a:fld>
            <a:endParaRPr lang="en-US" dirty="0"/>
          </a:p>
        </p:txBody>
      </p:sp>
    </p:spTree>
    <p:extLst>
      <p:ext uri="{BB962C8B-B14F-4D97-AF65-F5344CB8AC3E}">
        <p14:creationId xmlns:p14="http://schemas.microsoft.com/office/powerpoint/2010/main" val="18592754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a:defRPr/>
            </a:pPr>
            <a:endParaRPr lang="en-US" dirty="0"/>
          </a:p>
        </p:txBody>
      </p:sp>
      <p:sp>
        <p:nvSpPr>
          <p:cNvPr id="4" name="Slide Number Placeholder 3"/>
          <p:cNvSpPr>
            <a:spLocks noGrp="1"/>
          </p:cNvSpPr>
          <p:nvPr>
            <p:ph type="sldNum" sz="quarter" idx="10"/>
          </p:nvPr>
        </p:nvSpPr>
        <p:spPr/>
        <p:txBody>
          <a:bodyPr/>
          <a:lstStyle/>
          <a:p>
            <a:fld id="{C9A247CA-4B92-414A-8756-7A27B8854816}" type="slidenum">
              <a:rPr lang="en-US" smtClean="0"/>
              <a:pPr/>
              <a:t>59</a:t>
            </a:fld>
            <a:endParaRPr lang="en-US" dirty="0"/>
          </a:p>
        </p:txBody>
      </p:sp>
    </p:spTree>
    <p:extLst>
      <p:ext uri="{BB962C8B-B14F-4D97-AF65-F5344CB8AC3E}">
        <p14:creationId xmlns:p14="http://schemas.microsoft.com/office/powerpoint/2010/main" val="1859275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61943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a:defRPr/>
            </a:pPr>
            <a:endParaRPr lang="en-US" b="1" dirty="0"/>
          </a:p>
        </p:txBody>
      </p:sp>
      <p:sp>
        <p:nvSpPr>
          <p:cNvPr id="4" name="Slide Number Placeholder 3"/>
          <p:cNvSpPr>
            <a:spLocks noGrp="1"/>
          </p:cNvSpPr>
          <p:nvPr>
            <p:ph type="sldNum" sz="quarter" idx="10"/>
          </p:nvPr>
        </p:nvSpPr>
        <p:spPr/>
        <p:txBody>
          <a:bodyPr/>
          <a:lstStyle/>
          <a:p>
            <a:fld id="{C9A247CA-4B92-414A-8756-7A27B8854816}" type="slidenum">
              <a:rPr lang="en-US" smtClean="0"/>
              <a:pPr/>
              <a:t>60</a:t>
            </a:fld>
            <a:endParaRPr lang="en-US" dirty="0"/>
          </a:p>
        </p:txBody>
      </p:sp>
    </p:spTree>
    <p:extLst>
      <p:ext uri="{BB962C8B-B14F-4D97-AF65-F5344CB8AC3E}">
        <p14:creationId xmlns:p14="http://schemas.microsoft.com/office/powerpoint/2010/main" val="16668154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247CA-4B92-414A-8756-7A27B8854816}" type="slidenum">
              <a:rPr lang="en-US" smtClean="0"/>
              <a:pPr/>
              <a:t>61</a:t>
            </a:fld>
            <a:endParaRPr lang="en-US" dirty="0"/>
          </a:p>
        </p:txBody>
      </p:sp>
    </p:spTree>
    <p:extLst>
      <p:ext uri="{BB962C8B-B14F-4D97-AF65-F5344CB8AC3E}">
        <p14:creationId xmlns:p14="http://schemas.microsoft.com/office/powerpoint/2010/main" val="1295667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C9A247CA-4B92-414A-8756-7A27B8854816}" type="slidenum">
              <a:rPr lang="en-US" smtClean="0"/>
              <a:pPr/>
              <a:t>62</a:t>
            </a:fld>
            <a:endParaRPr lang="en-US" dirty="0"/>
          </a:p>
        </p:txBody>
      </p:sp>
    </p:spTree>
    <p:extLst>
      <p:ext uri="{BB962C8B-B14F-4D97-AF65-F5344CB8AC3E}">
        <p14:creationId xmlns:p14="http://schemas.microsoft.com/office/powerpoint/2010/main" val="41665351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247CA-4B92-414A-8756-7A27B8854816}" type="slidenum">
              <a:rPr lang="en-US" smtClean="0"/>
              <a:pPr/>
              <a:t>63</a:t>
            </a:fld>
            <a:endParaRPr lang="en-US" dirty="0"/>
          </a:p>
        </p:txBody>
      </p:sp>
    </p:spTree>
    <p:extLst>
      <p:ext uri="{BB962C8B-B14F-4D97-AF65-F5344CB8AC3E}">
        <p14:creationId xmlns:p14="http://schemas.microsoft.com/office/powerpoint/2010/main" val="35318037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247CA-4B92-414A-8756-7A27B8854816}" type="slidenum">
              <a:rPr lang="en-US" smtClean="0"/>
              <a:pPr/>
              <a:t>64</a:t>
            </a:fld>
            <a:endParaRPr lang="en-US" dirty="0"/>
          </a:p>
        </p:txBody>
      </p:sp>
    </p:spTree>
    <p:extLst>
      <p:ext uri="{BB962C8B-B14F-4D97-AF65-F5344CB8AC3E}">
        <p14:creationId xmlns:p14="http://schemas.microsoft.com/office/powerpoint/2010/main" val="17053232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247CA-4B92-414A-8756-7A27B8854816}" type="slidenum">
              <a:rPr lang="en-US" smtClean="0"/>
              <a:pPr/>
              <a:t>65</a:t>
            </a:fld>
            <a:endParaRPr lang="en-US" dirty="0"/>
          </a:p>
        </p:txBody>
      </p:sp>
    </p:spTree>
    <p:extLst>
      <p:ext uri="{BB962C8B-B14F-4D97-AF65-F5344CB8AC3E}">
        <p14:creationId xmlns:p14="http://schemas.microsoft.com/office/powerpoint/2010/main" val="31497003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247CA-4B92-414A-8756-7A27B8854816}" type="slidenum">
              <a:rPr lang="en-US" smtClean="0"/>
              <a:pPr/>
              <a:t>66</a:t>
            </a:fld>
            <a:endParaRPr lang="en-US" dirty="0"/>
          </a:p>
        </p:txBody>
      </p:sp>
    </p:spTree>
    <p:extLst>
      <p:ext uri="{BB962C8B-B14F-4D97-AF65-F5344CB8AC3E}">
        <p14:creationId xmlns:p14="http://schemas.microsoft.com/office/powerpoint/2010/main" val="39519601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247CA-4B92-414A-8756-7A27B8854816}" type="slidenum">
              <a:rPr lang="en-US" smtClean="0"/>
              <a:pPr/>
              <a:t>67</a:t>
            </a:fld>
            <a:endParaRPr lang="en-US" dirty="0"/>
          </a:p>
        </p:txBody>
      </p:sp>
    </p:spTree>
    <p:extLst>
      <p:ext uri="{BB962C8B-B14F-4D97-AF65-F5344CB8AC3E}">
        <p14:creationId xmlns:p14="http://schemas.microsoft.com/office/powerpoint/2010/main" val="41283624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9A247CA-4B92-414A-8756-7A27B8854816}" type="slidenum">
              <a:rPr lang="en-US" smtClean="0"/>
              <a:pPr/>
              <a:t>68</a:t>
            </a:fld>
            <a:endParaRPr lang="en-US" dirty="0"/>
          </a:p>
        </p:txBody>
      </p:sp>
    </p:spTree>
    <p:extLst>
      <p:ext uri="{BB962C8B-B14F-4D97-AF65-F5344CB8AC3E}">
        <p14:creationId xmlns:p14="http://schemas.microsoft.com/office/powerpoint/2010/main" val="24655050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839" indent="-172839">
              <a:buFontTx/>
              <a:buChar char="-"/>
            </a:pPr>
            <a:endParaRPr lang="en-US" dirty="0"/>
          </a:p>
        </p:txBody>
      </p:sp>
      <p:sp>
        <p:nvSpPr>
          <p:cNvPr id="4" name="Slide Number Placeholder 3"/>
          <p:cNvSpPr>
            <a:spLocks noGrp="1"/>
          </p:cNvSpPr>
          <p:nvPr>
            <p:ph type="sldNum" sz="quarter" idx="10"/>
          </p:nvPr>
        </p:nvSpPr>
        <p:spPr/>
        <p:txBody>
          <a:bodyPr/>
          <a:lstStyle/>
          <a:p>
            <a:fld id="{C9A247CA-4B92-414A-8756-7A27B8854816}" type="slidenum">
              <a:rPr lang="en-US" smtClean="0"/>
              <a:pPr/>
              <a:t>69</a:t>
            </a:fld>
            <a:endParaRPr lang="en-US" dirty="0"/>
          </a:p>
        </p:txBody>
      </p:sp>
    </p:spTree>
    <p:extLst>
      <p:ext uri="{BB962C8B-B14F-4D97-AF65-F5344CB8AC3E}">
        <p14:creationId xmlns:p14="http://schemas.microsoft.com/office/powerpoint/2010/main" val="2465505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247CA-4B92-414A-8756-7A27B8854816}" type="slidenum">
              <a:rPr lang="en-US" smtClean="0"/>
              <a:pPr/>
              <a:t>70</a:t>
            </a:fld>
            <a:endParaRPr lang="en-US" dirty="0"/>
          </a:p>
        </p:txBody>
      </p:sp>
    </p:spTree>
    <p:extLst>
      <p:ext uri="{BB962C8B-B14F-4D97-AF65-F5344CB8AC3E}">
        <p14:creationId xmlns:p14="http://schemas.microsoft.com/office/powerpoint/2010/main" val="24655050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247CA-4B92-414A-8756-7A27B8854816}" type="slidenum">
              <a:rPr lang="en-US" smtClean="0"/>
              <a:pPr/>
              <a:t>72</a:t>
            </a:fld>
            <a:endParaRPr lang="en-US" dirty="0"/>
          </a:p>
        </p:txBody>
      </p:sp>
    </p:spTree>
    <p:extLst>
      <p:ext uri="{BB962C8B-B14F-4D97-AF65-F5344CB8AC3E}">
        <p14:creationId xmlns:p14="http://schemas.microsoft.com/office/powerpoint/2010/main" val="38908786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247CA-4B92-414A-8756-7A27B8854816}" type="slidenum">
              <a:rPr lang="en-US" smtClean="0"/>
              <a:pPr/>
              <a:t>73</a:t>
            </a:fld>
            <a:endParaRPr lang="en-US" dirty="0"/>
          </a:p>
        </p:txBody>
      </p:sp>
    </p:spTree>
    <p:extLst>
      <p:ext uri="{BB962C8B-B14F-4D97-AF65-F5344CB8AC3E}">
        <p14:creationId xmlns:p14="http://schemas.microsoft.com/office/powerpoint/2010/main" val="35178780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247CA-4B92-414A-8756-7A27B8854816}" type="slidenum">
              <a:rPr lang="en-US" smtClean="0"/>
              <a:pPr/>
              <a:t>76</a:t>
            </a:fld>
            <a:endParaRPr lang="en-US" dirty="0"/>
          </a:p>
        </p:txBody>
      </p:sp>
    </p:spTree>
    <p:extLst>
      <p:ext uri="{BB962C8B-B14F-4D97-AF65-F5344CB8AC3E}">
        <p14:creationId xmlns:p14="http://schemas.microsoft.com/office/powerpoint/2010/main" val="4995463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247CA-4B92-414A-8756-7A27B8854816}" type="slidenum">
              <a:rPr lang="en-US" smtClean="0"/>
              <a:pPr/>
              <a:t>77</a:t>
            </a:fld>
            <a:endParaRPr lang="en-US" dirty="0"/>
          </a:p>
        </p:txBody>
      </p:sp>
    </p:spTree>
    <p:extLst>
      <p:ext uri="{BB962C8B-B14F-4D97-AF65-F5344CB8AC3E}">
        <p14:creationId xmlns:p14="http://schemas.microsoft.com/office/powerpoint/2010/main" val="29240320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247CA-4B92-414A-8756-7A27B8854816}" type="slidenum">
              <a:rPr lang="en-US" smtClean="0"/>
              <a:pPr/>
              <a:t>78</a:t>
            </a:fld>
            <a:endParaRPr lang="en-US" dirty="0"/>
          </a:p>
        </p:txBody>
      </p:sp>
    </p:spTree>
    <p:extLst>
      <p:ext uri="{BB962C8B-B14F-4D97-AF65-F5344CB8AC3E}">
        <p14:creationId xmlns:p14="http://schemas.microsoft.com/office/powerpoint/2010/main" val="21364144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247CA-4B92-414A-8756-7A27B8854816}" type="slidenum">
              <a:rPr lang="en-US" smtClean="0"/>
              <a:pPr/>
              <a:t>79</a:t>
            </a:fld>
            <a:endParaRPr lang="en-US" dirty="0"/>
          </a:p>
        </p:txBody>
      </p:sp>
    </p:spTree>
    <p:extLst>
      <p:ext uri="{BB962C8B-B14F-4D97-AF65-F5344CB8AC3E}">
        <p14:creationId xmlns:p14="http://schemas.microsoft.com/office/powerpoint/2010/main" val="8419779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247CA-4B92-414A-8756-7A27B8854816}" type="slidenum">
              <a:rPr lang="en-US" smtClean="0">
                <a:solidFill>
                  <a:prstClr val="black"/>
                </a:solidFill>
              </a:rPr>
              <a:pPr/>
              <a:t>80</a:t>
            </a:fld>
            <a:endParaRPr lang="en-US" dirty="0">
              <a:solidFill>
                <a:prstClr val="black"/>
              </a:solidFill>
            </a:endParaRPr>
          </a:p>
        </p:txBody>
      </p:sp>
    </p:spTree>
    <p:extLst>
      <p:ext uri="{BB962C8B-B14F-4D97-AF65-F5344CB8AC3E}">
        <p14:creationId xmlns:p14="http://schemas.microsoft.com/office/powerpoint/2010/main" val="9959084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247CA-4B92-414A-8756-7A27B8854816}" type="slidenum">
              <a:rPr lang="en-US" smtClean="0">
                <a:solidFill>
                  <a:prstClr val="black"/>
                </a:solidFill>
              </a:rPr>
              <a:pPr/>
              <a:t>81</a:t>
            </a:fld>
            <a:endParaRPr lang="en-US" dirty="0">
              <a:solidFill>
                <a:prstClr val="black"/>
              </a:solidFill>
            </a:endParaRPr>
          </a:p>
        </p:txBody>
      </p:sp>
    </p:spTree>
    <p:extLst>
      <p:ext uri="{BB962C8B-B14F-4D97-AF65-F5344CB8AC3E}">
        <p14:creationId xmlns:p14="http://schemas.microsoft.com/office/powerpoint/2010/main" val="9959084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247CA-4B92-414A-8756-7A27B8854816}" type="slidenum">
              <a:rPr lang="en-US" smtClean="0"/>
              <a:pPr/>
              <a:t>86</a:t>
            </a:fld>
            <a:endParaRPr lang="en-US" dirty="0"/>
          </a:p>
        </p:txBody>
      </p:sp>
    </p:spTree>
    <p:extLst>
      <p:ext uri="{BB962C8B-B14F-4D97-AF65-F5344CB8AC3E}">
        <p14:creationId xmlns:p14="http://schemas.microsoft.com/office/powerpoint/2010/main" val="57001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247CA-4B92-414A-8756-7A27B8854816}" type="slidenum">
              <a:rPr lang="en-US" smtClean="0"/>
              <a:pPr/>
              <a:t>87</a:t>
            </a:fld>
            <a:endParaRPr lang="en-US" dirty="0"/>
          </a:p>
        </p:txBody>
      </p:sp>
    </p:spTree>
    <p:extLst>
      <p:ext uri="{BB962C8B-B14F-4D97-AF65-F5344CB8AC3E}">
        <p14:creationId xmlns:p14="http://schemas.microsoft.com/office/powerpoint/2010/main" val="32156142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247CA-4B92-414A-8756-7A27B8854816}" type="slidenum">
              <a:rPr lang="en-US" smtClean="0"/>
              <a:pPr/>
              <a:t>88</a:t>
            </a:fld>
            <a:endParaRPr lang="en-US" dirty="0"/>
          </a:p>
        </p:txBody>
      </p:sp>
    </p:spTree>
    <p:extLst>
      <p:ext uri="{BB962C8B-B14F-4D97-AF65-F5344CB8AC3E}">
        <p14:creationId xmlns:p14="http://schemas.microsoft.com/office/powerpoint/2010/main" val="398701818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C9A247CA-4B92-414A-8756-7A27B8854816}" type="slidenum">
              <a:rPr lang="en-US" smtClean="0"/>
              <a:pPr/>
              <a:t>89</a:t>
            </a:fld>
            <a:endParaRPr lang="en-US" dirty="0"/>
          </a:p>
        </p:txBody>
      </p:sp>
    </p:spTree>
    <p:extLst>
      <p:ext uri="{BB962C8B-B14F-4D97-AF65-F5344CB8AC3E}">
        <p14:creationId xmlns:p14="http://schemas.microsoft.com/office/powerpoint/2010/main" val="398701818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247CA-4B92-414A-8756-7A27B8854816}" type="slidenum">
              <a:rPr lang="en-US" smtClean="0"/>
              <a:pPr/>
              <a:t>90</a:t>
            </a:fld>
            <a:endParaRPr lang="en-US" dirty="0"/>
          </a:p>
        </p:txBody>
      </p:sp>
    </p:spTree>
    <p:extLst>
      <p:ext uri="{BB962C8B-B14F-4D97-AF65-F5344CB8AC3E}">
        <p14:creationId xmlns:p14="http://schemas.microsoft.com/office/powerpoint/2010/main" val="2989796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247CA-4B92-414A-8756-7A27B8854816}" type="slidenum">
              <a:rPr lang="en-US" smtClean="0"/>
              <a:pPr/>
              <a:t>91</a:t>
            </a:fld>
            <a:endParaRPr lang="en-US" dirty="0"/>
          </a:p>
        </p:txBody>
      </p:sp>
    </p:spTree>
    <p:extLst>
      <p:ext uri="{BB962C8B-B14F-4D97-AF65-F5344CB8AC3E}">
        <p14:creationId xmlns:p14="http://schemas.microsoft.com/office/powerpoint/2010/main" val="16065350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247CA-4B92-414A-8756-7A27B8854816}" type="slidenum">
              <a:rPr lang="en-US" smtClean="0"/>
              <a:pPr/>
              <a:t>92</a:t>
            </a:fld>
            <a:endParaRPr lang="en-US" dirty="0"/>
          </a:p>
        </p:txBody>
      </p:sp>
    </p:spTree>
    <p:extLst>
      <p:ext uri="{BB962C8B-B14F-4D97-AF65-F5344CB8AC3E}">
        <p14:creationId xmlns:p14="http://schemas.microsoft.com/office/powerpoint/2010/main" val="10022020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C9A247CA-4B92-414A-8756-7A27B8854816}" type="slidenum">
              <a:rPr lang="en-US" smtClean="0"/>
              <a:pPr/>
              <a:t>93</a:t>
            </a:fld>
            <a:endParaRPr lang="en-US" dirty="0"/>
          </a:p>
        </p:txBody>
      </p:sp>
    </p:spTree>
    <p:extLst>
      <p:ext uri="{BB962C8B-B14F-4D97-AF65-F5344CB8AC3E}">
        <p14:creationId xmlns:p14="http://schemas.microsoft.com/office/powerpoint/2010/main" val="10022020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247CA-4B92-414A-8756-7A27B8854816}" type="slidenum">
              <a:rPr lang="en-US" smtClean="0"/>
              <a:pPr/>
              <a:t>94</a:t>
            </a:fld>
            <a:endParaRPr lang="en-US" dirty="0"/>
          </a:p>
        </p:txBody>
      </p:sp>
    </p:spTree>
    <p:extLst>
      <p:ext uri="{BB962C8B-B14F-4D97-AF65-F5344CB8AC3E}">
        <p14:creationId xmlns:p14="http://schemas.microsoft.com/office/powerpoint/2010/main" val="61956178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2A9E60-33AB-4A0D-B7D5-DEBA5119A3C3}" type="slidenum">
              <a:rPr lang="en-US" smtClean="0"/>
              <a:pPr/>
              <a:t>95</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2A9E60-33AB-4A0D-B7D5-DEBA5119A3C3}" type="slidenum">
              <a:rPr lang="en-US" smtClean="0"/>
              <a:pPr/>
              <a:t>96</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lnSpc>
                <a:spcPct val="90000"/>
              </a:lnSpc>
            </a:pPr>
            <a:endParaRPr 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2A9E60-33AB-4A0D-B7D5-DEBA5119A3C3}" type="slidenum">
              <a:rPr lang="en-US" smtClean="0"/>
              <a:pPr/>
              <a:t>97</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2A9E60-33AB-4A0D-B7D5-DEBA5119A3C3}" type="slidenum">
              <a:rPr lang="en-US" smtClean="0"/>
              <a:pPr/>
              <a:t>98</a:t>
            </a:fld>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2A9E60-33AB-4A0D-B7D5-DEBA5119A3C3}" type="slidenum">
              <a:rPr lang="en-US" smtClean="0"/>
              <a:pPr/>
              <a:t>99</a:t>
            </a:fld>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2A9E60-33AB-4A0D-B7D5-DEBA5119A3C3}" type="slidenum">
              <a:rPr lang="en-US" smtClean="0"/>
              <a:pPr/>
              <a:t>100</a:t>
            </a:fld>
            <a:endParaRPr lang="en-US" dirty="0"/>
          </a:p>
        </p:txBody>
      </p:sp>
    </p:spTree>
    <p:extLst>
      <p:ext uri="{BB962C8B-B14F-4D97-AF65-F5344CB8AC3E}">
        <p14:creationId xmlns:p14="http://schemas.microsoft.com/office/powerpoint/2010/main" val="84536047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2A9E60-33AB-4A0D-B7D5-DEBA5119A3C3}" type="slidenum">
              <a:rPr lang="en-US" smtClean="0"/>
              <a:pPr/>
              <a:t>101</a:t>
            </a:fld>
            <a:endParaRPr lang="en-US" dirty="0"/>
          </a:p>
        </p:txBody>
      </p:sp>
    </p:spTree>
    <p:extLst>
      <p:ext uri="{BB962C8B-B14F-4D97-AF65-F5344CB8AC3E}">
        <p14:creationId xmlns:p14="http://schemas.microsoft.com/office/powerpoint/2010/main" val="386771703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2A9E60-33AB-4A0D-B7D5-DEBA5119A3C3}" type="slidenum">
              <a:rPr lang="en-US" smtClean="0"/>
              <a:pPr/>
              <a:t>103</a:t>
            </a:fld>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2A9E60-33AB-4A0D-B7D5-DEBA5119A3C3}" type="slidenum">
              <a:rPr lang="en-US" smtClean="0"/>
              <a:pPr/>
              <a:t>104</a:t>
            </a:fld>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2A9E60-33AB-4A0D-B7D5-DEBA5119A3C3}" type="slidenum">
              <a:rPr lang="en-US" smtClean="0"/>
              <a:pPr/>
              <a:t>105</a:t>
            </a:fld>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2A9E60-33AB-4A0D-B7D5-DEBA5119A3C3}" type="slidenum">
              <a:rPr lang="en-US" smtClean="0"/>
              <a:pPr/>
              <a:t>106</a:t>
            </a:fld>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A12A9E60-33AB-4A0D-B7D5-DEBA5119A3C3}" type="slidenum">
              <a:rPr lang="en-US" smtClean="0"/>
              <a:pPr/>
              <a:t>107</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A12A9E60-33AB-4A0D-B7D5-DEBA5119A3C3}" type="slidenum">
              <a:rPr lang="en-US" smtClean="0"/>
              <a:pPr/>
              <a:t>108</a:t>
            </a:fld>
            <a:endParaRPr 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2A9E60-33AB-4A0D-B7D5-DEBA5119A3C3}" type="slidenum">
              <a:rPr lang="en-US" smtClean="0"/>
              <a:pPr/>
              <a:t>109</a:t>
            </a:fld>
            <a:endParaRPr 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2A9E60-33AB-4A0D-B7D5-DEBA5119A3C3}" type="slidenum">
              <a:rPr lang="en-US" smtClean="0"/>
              <a:pPr/>
              <a:t>110</a:t>
            </a:fld>
            <a:endParaRPr 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2A9E60-33AB-4A0D-B7D5-DEBA5119A3C3}" type="slidenum">
              <a:rPr lang="en-US" smtClean="0"/>
              <a:pPr/>
              <a:t>111</a:t>
            </a:fld>
            <a:endParaRPr 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2A9E60-33AB-4A0D-B7D5-DEBA5119A3C3}" type="slidenum">
              <a:rPr lang="en-US" smtClean="0"/>
              <a:pPr/>
              <a:t>112</a:t>
            </a:fld>
            <a:endParaRPr 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2A9E60-33AB-4A0D-B7D5-DEBA5119A3C3}" type="slidenum">
              <a:rPr lang="en-US" smtClean="0"/>
              <a:pPr/>
              <a:t>113</a:t>
            </a:fld>
            <a:endParaRPr 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2A9E60-33AB-4A0D-B7D5-DEBA5119A3C3}" type="slidenum">
              <a:rPr lang="en-US" smtClean="0"/>
              <a:pPr/>
              <a:t>114</a:t>
            </a:fld>
            <a:endParaRPr 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2A9E60-33AB-4A0D-B7D5-DEBA5119A3C3}" type="slidenum">
              <a:rPr lang="en-US" smtClean="0"/>
              <a:pPr/>
              <a:t>115</a:t>
            </a:fld>
            <a:endParaRPr 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2A9E60-33AB-4A0D-B7D5-DEBA5119A3C3}" type="slidenum">
              <a:rPr lang="en-US" smtClean="0"/>
              <a:pPr/>
              <a:t>116</a:t>
            </a:fld>
            <a:endParaRPr 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2A9E60-33AB-4A0D-B7D5-DEBA5119A3C3}" type="slidenum">
              <a:rPr lang="en-US" smtClean="0"/>
              <a:pPr/>
              <a:t>117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5" name="Slide Number Placeholder 5"/>
          <p:cNvSpPr>
            <a:spLocks noGrp="1"/>
          </p:cNvSpPr>
          <p:nvPr>
            <p:ph type="sldNum" sz="quarter" idx="11"/>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7D3F3407-7730-F242-BB2D-9339F59887B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80D816A8-F118-764B-BF50-9C71D5B42C5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C6FE1374-ACE5-A548-B6BD-D9BD34EB4EF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edit header</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AC21A6D5-ED42-5345-817E-81963F82015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64EC1356-D25E-7349-95EF-4B78BD18B9A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CD85611B-FF5A-1045-8AD6-66D17A9EFCF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67496AC8-6512-EB4F-AE84-C147BF2748E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B8E605BD-3FDA-6343-B711-6B2AD3C8475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D3913585-27BC-AC4A-92F1-62A738D2115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5EA36D3E-1E88-C241-85D7-76BBC47C3CE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635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header</a:t>
            </a:r>
            <a:endParaRPr lang="en-US" dirty="0"/>
          </a:p>
        </p:txBody>
      </p:sp>
      <p:sp>
        <p:nvSpPr>
          <p:cNvPr id="1027" name="Text Placeholder 2"/>
          <p:cNvSpPr>
            <a:spLocks noGrp="1"/>
          </p:cNvSpPr>
          <p:nvPr>
            <p:ph type="body" idx="1"/>
          </p:nvPr>
        </p:nvSpPr>
        <p:spPr bwMode="auto">
          <a:xfrm>
            <a:off x="457200" y="1606550"/>
            <a:ext cx="8229600" cy="4519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ctr" defTabSz="457200" rtl="0" eaLnBrk="1" fontAlgn="base" hangingPunct="1">
        <a:spcBef>
          <a:spcPct val="0"/>
        </a:spcBef>
        <a:spcAft>
          <a:spcPct val="0"/>
        </a:spcAft>
        <a:defRPr sz="4400" kern="1200">
          <a:solidFill>
            <a:schemeClr val="tx2"/>
          </a:solidFill>
          <a:latin typeface="+mj-lt"/>
          <a:ea typeface="ＭＳ Ｐゴシック" pitchFamily="-83" charset="-128"/>
          <a:cs typeface="ＭＳ Ｐゴシック" pitchFamily="-83" charset="-128"/>
        </a:defRPr>
      </a:lvl1pPr>
      <a:lvl2pPr algn="ctr" defTabSz="457200" rtl="0" eaLnBrk="1" fontAlgn="base" hangingPunct="1">
        <a:spcBef>
          <a:spcPct val="0"/>
        </a:spcBef>
        <a:spcAft>
          <a:spcPct val="0"/>
        </a:spcAft>
        <a:defRPr sz="4400">
          <a:solidFill>
            <a:schemeClr val="tx2"/>
          </a:solidFill>
          <a:latin typeface="Calibri" pitchFamily="-83" charset="0"/>
          <a:ea typeface="ＭＳ Ｐゴシック" pitchFamily="-83" charset="-128"/>
          <a:cs typeface="ＭＳ Ｐゴシック" pitchFamily="-83" charset="-128"/>
        </a:defRPr>
      </a:lvl2pPr>
      <a:lvl3pPr algn="ctr" defTabSz="457200" rtl="0" eaLnBrk="1" fontAlgn="base" hangingPunct="1">
        <a:spcBef>
          <a:spcPct val="0"/>
        </a:spcBef>
        <a:spcAft>
          <a:spcPct val="0"/>
        </a:spcAft>
        <a:defRPr sz="4400">
          <a:solidFill>
            <a:schemeClr val="tx2"/>
          </a:solidFill>
          <a:latin typeface="Calibri" pitchFamily="-83" charset="0"/>
          <a:ea typeface="ＭＳ Ｐゴシック" pitchFamily="-83" charset="-128"/>
          <a:cs typeface="ＭＳ Ｐゴシック" pitchFamily="-83" charset="-128"/>
        </a:defRPr>
      </a:lvl3pPr>
      <a:lvl4pPr algn="ctr" defTabSz="457200" rtl="0" eaLnBrk="1" fontAlgn="base" hangingPunct="1">
        <a:spcBef>
          <a:spcPct val="0"/>
        </a:spcBef>
        <a:spcAft>
          <a:spcPct val="0"/>
        </a:spcAft>
        <a:defRPr sz="4400">
          <a:solidFill>
            <a:schemeClr val="tx2"/>
          </a:solidFill>
          <a:latin typeface="Calibri" pitchFamily="-83" charset="0"/>
          <a:ea typeface="ＭＳ Ｐゴシック" pitchFamily="-83" charset="-128"/>
          <a:cs typeface="ＭＳ Ｐゴシック" pitchFamily="-83" charset="-128"/>
        </a:defRPr>
      </a:lvl4pPr>
      <a:lvl5pPr algn="ctr" defTabSz="457200" rtl="0" eaLnBrk="1" fontAlgn="base" hangingPunct="1">
        <a:spcBef>
          <a:spcPct val="0"/>
        </a:spcBef>
        <a:spcAft>
          <a:spcPct val="0"/>
        </a:spcAft>
        <a:defRPr sz="4400">
          <a:solidFill>
            <a:schemeClr val="tx2"/>
          </a:solidFill>
          <a:latin typeface="Calibri" pitchFamily="-83" charset="0"/>
          <a:ea typeface="ＭＳ Ｐゴシック" pitchFamily="-83" charset="-128"/>
          <a:cs typeface="ＭＳ Ｐゴシック" pitchFamily="-83" charset="-128"/>
        </a:defRPr>
      </a:lvl5pPr>
      <a:lvl6pPr marL="457200" algn="ctr" defTabSz="457200" rtl="0" eaLnBrk="1" fontAlgn="base" hangingPunct="1">
        <a:spcBef>
          <a:spcPct val="0"/>
        </a:spcBef>
        <a:spcAft>
          <a:spcPct val="0"/>
        </a:spcAft>
        <a:defRPr sz="4400">
          <a:solidFill>
            <a:schemeClr val="tx2"/>
          </a:solidFill>
          <a:latin typeface="Calibri" pitchFamily="-83" charset="0"/>
          <a:ea typeface="ＭＳ Ｐゴシック" pitchFamily="-83" charset="-128"/>
          <a:cs typeface="ＭＳ Ｐゴシック" pitchFamily="-83" charset="-128"/>
        </a:defRPr>
      </a:lvl6pPr>
      <a:lvl7pPr marL="914400" algn="ctr" defTabSz="457200" rtl="0" eaLnBrk="1" fontAlgn="base" hangingPunct="1">
        <a:spcBef>
          <a:spcPct val="0"/>
        </a:spcBef>
        <a:spcAft>
          <a:spcPct val="0"/>
        </a:spcAft>
        <a:defRPr sz="4400">
          <a:solidFill>
            <a:schemeClr val="tx2"/>
          </a:solidFill>
          <a:latin typeface="Calibri" pitchFamily="-83" charset="0"/>
          <a:ea typeface="ＭＳ Ｐゴシック" pitchFamily="-83" charset="-128"/>
          <a:cs typeface="ＭＳ Ｐゴシック" pitchFamily="-83" charset="-128"/>
        </a:defRPr>
      </a:lvl7pPr>
      <a:lvl8pPr marL="1371600" algn="ctr" defTabSz="457200" rtl="0" eaLnBrk="1" fontAlgn="base" hangingPunct="1">
        <a:spcBef>
          <a:spcPct val="0"/>
        </a:spcBef>
        <a:spcAft>
          <a:spcPct val="0"/>
        </a:spcAft>
        <a:defRPr sz="4400">
          <a:solidFill>
            <a:schemeClr val="tx2"/>
          </a:solidFill>
          <a:latin typeface="Calibri" pitchFamily="-83" charset="0"/>
          <a:ea typeface="ＭＳ Ｐゴシック" pitchFamily="-83" charset="-128"/>
          <a:cs typeface="ＭＳ Ｐゴシック" pitchFamily="-83" charset="-128"/>
        </a:defRPr>
      </a:lvl8pPr>
      <a:lvl9pPr marL="1828800" algn="ctr" defTabSz="457200" rtl="0" eaLnBrk="1" fontAlgn="base" hangingPunct="1">
        <a:spcBef>
          <a:spcPct val="0"/>
        </a:spcBef>
        <a:spcAft>
          <a:spcPct val="0"/>
        </a:spcAft>
        <a:defRPr sz="4400">
          <a:solidFill>
            <a:schemeClr val="tx2"/>
          </a:solidFill>
          <a:latin typeface="Calibri" pitchFamily="-83" charset="0"/>
          <a:ea typeface="ＭＳ Ｐゴシック" pitchFamily="-83" charset="-128"/>
          <a:cs typeface="ＭＳ Ｐゴシック" pitchFamily="-83" charset="-128"/>
        </a:defRPr>
      </a:lvl9pPr>
    </p:titleStyle>
    <p:bodyStyle>
      <a:lvl1pPr marL="342900" indent="-342900" algn="l" defTabSz="457200" rtl="0" eaLnBrk="1" fontAlgn="base" hangingPunct="1">
        <a:spcBef>
          <a:spcPct val="20000"/>
        </a:spcBef>
        <a:spcAft>
          <a:spcPct val="0"/>
        </a:spcAft>
        <a:buSzPct val="75000"/>
        <a:buBlip>
          <a:blip r:embed="rId14"/>
        </a:buBlip>
        <a:defRPr sz="3200" kern="1200">
          <a:solidFill>
            <a:schemeClr val="tx2"/>
          </a:solidFill>
          <a:latin typeface="Arial"/>
          <a:ea typeface="ＭＳ Ｐゴシック" pitchFamily="-83" charset="-128"/>
          <a:cs typeface="ＭＳ Ｐゴシック" pitchFamily="-83" charset="-128"/>
        </a:defRPr>
      </a:lvl1pPr>
      <a:lvl2pPr marL="742950" indent="-285750" algn="l" defTabSz="457200" rtl="0" eaLnBrk="1" fontAlgn="base" hangingPunct="1">
        <a:spcBef>
          <a:spcPct val="20000"/>
        </a:spcBef>
        <a:spcAft>
          <a:spcPct val="0"/>
        </a:spcAft>
        <a:buSzPct val="75000"/>
        <a:buBlip>
          <a:blip r:embed="rId14"/>
        </a:buBlip>
        <a:defRPr sz="2800" kern="1200">
          <a:solidFill>
            <a:schemeClr val="tx2"/>
          </a:solidFill>
          <a:latin typeface="Arial"/>
          <a:ea typeface="ＭＳ Ｐゴシック" pitchFamily="-83" charset="-128"/>
          <a:cs typeface="+mn-cs"/>
        </a:defRPr>
      </a:lvl2pPr>
      <a:lvl3pPr marL="1143000" indent="-228600" algn="l" defTabSz="457200" rtl="0" eaLnBrk="1" fontAlgn="base" hangingPunct="1">
        <a:spcBef>
          <a:spcPct val="20000"/>
        </a:spcBef>
        <a:spcAft>
          <a:spcPct val="0"/>
        </a:spcAft>
        <a:buSzPct val="75000"/>
        <a:buBlip>
          <a:blip r:embed="rId14"/>
        </a:buBlip>
        <a:defRPr sz="2400" kern="1200">
          <a:solidFill>
            <a:schemeClr val="tx2"/>
          </a:solidFill>
          <a:latin typeface="Arial"/>
          <a:ea typeface="ＭＳ Ｐゴシック" pitchFamily="-83" charset="-128"/>
          <a:cs typeface="+mn-cs"/>
        </a:defRPr>
      </a:lvl3pPr>
      <a:lvl4pPr marL="1600200" indent="-228600" algn="l" defTabSz="457200" rtl="0" eaLnBrk="1" fontAlgn="base" hangingPunct="1">
        <a:spcBef>
          <a:spcPct val="20000"/>
        </a:spcBef>
        <a:spcAft>
          <a:spcPct val="0"/>
        </a:spcAft>
        <a:buSzPct val="75000"/>
        <a:buBlip>
          <a:blip r:embed="rId14"/>
        </a:buBlip>
        <a:defRPr sz="2000" kern="1200">
          <a:solidFill>
            <a:schemeClr val="tx2"/>
          </a:solidFill>
          <a:latin typeface="Arial"/>
          <a:ea typeface="ＭＳ Ｐゴシック" pitchFamily="-83" charset="-128"/>
          <a:cs typeface="+mn-cs"/>
        </a:defRPr>
      </a:lvl4pPr>
      <a:lvl5pPr marL="2057400" indent="-228600" algn="l" defTabSz="457200" rtl="0" eaLnBrk="1" fontAlgn="base" hangingPunct="1">
        <a:spcBef>
          <a:spcPct val="20000"/>
        </a:spcBef>
        <a:spcAft>
          <a:spcPct val="0"/>
        </a:spcAft>
        <a:buSzPct val="75000"/>
        <a:buBlip>
          <a:blip r:embed="rId14"/>
        </a:buBlip>
        <a:defRPr sz="2000" kern="1200">
          <a:solidFill>
            <a:schemeClr val="tx2"/>
          </a:solidFill>
          <a:latin typeface="Arial"/>
          <a:ea typeface="ＭＳ Ｐゴシック" pitchFamily="-8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www.dcaa.mil/" TargetMode="External"/><Relationship Id="rId2" Type="http://schemas.openxmlformats.org/officeDocument/2006/relationships/notesSlide" Target="../notesSlides/notesSlide102.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DCAA-OAL-SmallBusinessFocalPoint@dcaa.mil" TargetMode="Externa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cq.osd.mil/OSB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DCAA-OAL-SmallBusinessFocalPoint@dcaa.mi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file:///C:\SDSU%20Presentation\Preaward_Survey_of_Prospective_Contractor_Accounting_System_Checklist.pdf"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file:///C:\SDSU%20Presentation\ICQ.docx"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file:///C:\SDSU%20Presentation\SF1408-14.pdf"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dcaa.mi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dcaa.mil/"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hyperlink" Target="http://www.dcaa.mil/"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3" Type="http://schemas.openxmlformats.org/officeDocument/2006/relationships/hyperlink" Target="http://www.dcaa.mil/"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3.xml.rels><?xml version="1.0" encoding="UTF-8" standalone="yes"?>
<Relationships xmlns="http://schemas.openxmlformats.org/package/2006/relationships"><Relationship Id="rId3" Type="http://schemas.openxmlformats.org/officeDocument/2006/relationships/hyperlink" Target="http://www.dcaa.mi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2.wmf"/><Relationship Id="rId5" Type="http://schemas.openxmlformats.org/officeDocument/2006/relationships/oleObject" Target="../embeddings/oleObject1.bin"/><Relationship Id="rId4" Type="http://schemas.openxmlformats.org/officeDocument/2006/relationships/hyperlink" Target="http://www.dcaa.mil/DCAAM_7641.90.pdf" TargetMode="Externa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www.dcaa.mil/office_locator.html"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wawftraining.eb.mil/xhtml/unauth/web/wbt/wawfra/vendor/DocumentCreate.xhtml"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3.wmf"/><Relationship Id="rId5" Type="http://schemas.openxmlformats.org/officeDocument/2006/relationships/oleObject" Target="../embeddings/oleObject2.bin"/><Relationship Id="rId4" Type="http://schemas.openxmlformats.org/officeDocument/2006/relationships/hyperlink" Target="http://www.dtra.mil/documents/business/wawf/RecallorResubmit.pdf" TargetMode="Externa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s://wawf.eb.mil/" TargetMode="External"/><Relationship Id="rId7" Type="http://schemas.openxmlformats.org/officeDocument/2006/relationships/hyperlink" Target="http://www.dcaa.mil/"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hyperlink" Target="https://myinvoice.csd.disa.mil/index.html" TargetMode="External"/><Relationship Id="rId5" Type="http://schemas.openxmlformats.org/officeDocument/2006/relationships/hyperlink" Target="http://www.dfas.mil/ecommerce/wawf/info.html" TargetMode="External"/><Relationship Id="rId4" Type="http://schemas.openxmlformats.org/officeDocument/2006/relationships/hyperlink" Target="https://wawftraining.eb.mil/" TargetMode="Externa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4.wmf"/><Relationship Id="rId5" Type="http://schemas.openxmlformats.org/officeDocument/2006/relationships/oleObject" Target="../embeddings/oleObject3.bin"/><Relationship Id="rId4" Type="http://schemas.openxmlformats.org/officeDocument/2006/relationships/hyperlink" Target="http://www.dcaa.mil/incurred_cost_checklist.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dirty="0" smtClean="0"/>
              <a:t>Small Business Conference </a:t>
            </a:r>
            <a:br>
              <a:rPr lang="en-US" sz="4000" dirty="0" smtClean="0"/>
            </a:br>
            <a:r>
              <a:rPr lang="en-US" sz="4000" dirty="0" smtClean="0"/>
              <a:t>San Diego Regional Innovation Cluster</a:t>
            </a:r>
            <a:br>
              <a:rPr lang="en-US" sz="4000" dirty="0" smtClean="0"/>
            </a:br>
            <a:r>
              <a:rPr lang="en-US" sz="4000" dirty="0" smtClean="0"/>
              <a:t>February 25, 2014</a:t>
            </a:r>
            <a:br>
              <a:rPr lang="en-US" sz="4000" dirty="0" smtClean="0"/>
            </a:br>
            <a:endParaRPr lang="en-US" sz="4000" dirty="0" smtClean="0"/>
          </a:p>
        </p:txBody>
      </p:sp>
      <p:sp>
        <p:nvSpPr>
          <p:cNvPr id="3076" name="Rectangle 3"/>
          <p:cNvSpPr>
            <a:spLocks noChangeArrowheads="1"/>
          </p:cNvSpPr>
          <p:nvPr/>
        </p:nvSpPr>
        <p:spPr bwMode="auto">
          <a:xfrm>
            <a:off x="4448175" y="3244850"/>
            <a:ext cx="247650" cy="368300"/>
          </a:xfrm>
          <a:prstGeom prst="rect">
            <a:avLst/>
          </a:prstGeom>
          <a:noFill/>
          <a:ln w="9525">
            <a:noFill/>
            <a:miter lim="800000"/>
            <a:headEnd/>
            <a:tailEnd/>
          </a:ln>
        </p:spPr>
        <p:txBody>
          <a:bodyPr wrap="none">
            <a:spAutoFit/>
          </a:bodyPr>
          <a:lstStyle/>
          <a:p>
            <a:r>
              <a:rPr lang="en-US" dirty="0"/>
              <a:t> </a:t>
            </a:r>
          </a:p>
        </p:txBody>
      </p:sp>
      <p:sp>
        <p:nvSpPr>
          <p:cNvPr id="7" name="TextBox 6"/>
          <p:cNvSpPr txBox="1"/>
          <p:nvPr/>
        </p:nvSpPr>
        <p:spPr>
          <a:xfrm>
            <a:off x="685800" y="5171090"/>
            <a:ext cx="7772400" cy="646331"/>
          </a:xfrm>
          <a:prstGeom prst="rect">
            <a:avLst/>
          </a:prstGeom>
          <a:noFill/>
        </p:spPr>
        <p:txBody>
          <a:bodyPr wrap="square" rtlCol="0">
            <a:spAutoFit/>
          </a:bodyPr>
          <a:lstStyle/>
          <a:p>
            <a:pPr algn="ctr"/>
            <a:r>
              <a:rPr lang="en-US" dirty="0" smtClean="0"/>
              <a:t>The views expressed in this presentation are DCAA's views and not necessarily the views of other DoD organizations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840"/>
            <a:ext cx="8229600" cy="1259709"/>
          </a:xfrm>
        </p:spPr>
        <p:txBody>
          <a:bodyPr/>
          <a:lstStyle/>
          <a:p>
            <a:r>
              <a:rPr lang="en-US" dirty="0" smtClean="0"/>
              <a:t>DCAA Initiatives/Changes Affecting Small Business</a:t>
            </a:r>
            <a:endParaRPr lang="en-US" dirty="0"/>
          </a:p>
        </p:txBody>
      </p:sp>
      <p:sp>
        <p:nvSpPr>
          <p:cNvPr id="3" name="Content Placeholder 2"/>
          <p:cNvSpPr>
            <a:spLocks noGrp="1"/>
          </p:cNvSpPr>
          <p:nvPr>
            <p:ph idx="1"/>
          </p:nvPr>
        </p:nvSpPr>
        <p:spPr/>
        <p:txBody>
          <a:bodyPr/>
          <a:lstStyle/>
          <a:p>
            <a:r>
              <a:rPr lang="en-US" dirty="0" smtClean="0"/>
              <a:t>DFARS threshold </a:t>
            </a:r>
            <a:r>
              <a:rPr lang="en-US" dirty="0"/>
              <a:t>c</a:t>
            </a:r>
            <a:r>
              <a:rPr lang="en-US" dirty="0" smtClean="0"/>
              <a:t>hanges for proposal </a:t>
            </a:r>
            <a:r>
              <a:rPr lang="en-US" dirty="0"/>
              <a:t>a</a:t>
            </a:r>
            <a:r>
              <a:rPr lang="en-US" dirty="0" smtClean="0"/>
              <a:t>udits (DFARS PGI 215.404-2(c))</a:t>
            </a:r>
          </a:p>
          <a:p>
            <a:r>
              <a:rPr lang="en-US" dirty="0" smtClean="0"/>
              <a:t>Pre-award financial </a:t>
            </a:r>
            <a:r>
              <a:rPr lang="en-US" dirty="0"/>
              <a:t>c</a:t>
            </a:r>
            <a:r>
              <a:rPr lang="en-US" dirty="0" smtClean="0"/>
              <a:t>ondition </a:t>
            </a:r>
            <a:r>
              <a:rPr lang="en-US" dirty="0"/>
              <a:t>&amp;</a:t>
            </a:r>
            <a:r>
              <a:rPr lang="en-US" dirty="0" smtClean="0"/>
              <a:t> </a:t>
            </a:r>
            <a:r>
              <a:rPr lang="en-US" dirty="0"/>
              <a:t>f</a:t>
            </a:r>
            <a:r>
              <a:rPr lang="en-US" dirty="0" smtClean="0"/>
              <a:t>orward </a:t>
            </a:r>
            <a:r>
              <a:rPr lang="en-US" dirty="0"/>
              <a:t>p</a:t>
            </a:r>
            <a:r>
              <a:rPr lang="en-US" dirty="0" smtClean="0"/>
              <a:t>ricing </a:t>
            </a:r>
            <a:r>
              <a:rPr lang="en-US" dirty="0"/>
              <a:t>r</a:t>
            </a:r>
            <a:r>
              <a:rPr lang="en-US" dirty="0" smtClean="0"/>
              <a:t>ates transferred to DCMA</a:t>
            </a:r>
          </a:p>
          <a:p>
            <a:r>
              <a:rPr lang="en-US" dirty="0" smtClean="0"/>
              <a:t>Incurred cost </a:t>
            </a:r>
            <a:r>
              <a:rPr lang="en-US" dirty="0"/>
              <a:t>b</a:t>
            </a:r>
            <a:r>
              <a:rPr lang="en-US" dirty="0" smtClean="0"/>
              <a:t>acklog </a:t>
            </a:r>
            <a:r>
              <a:rPr lang="en-US" dirty="0"/>
              <a:t>i</a:t>
            </a:r>
            <a:r>
              <a:rPr lang="en-US" dirty="0" smtClean="0"/>
              <a:t>nitiative</a:t>
            </a:r>
          </a:p>
          <a:p>
            <a:pPr lvl="1"/>
            <a:r>
              <a:rPr lang="en-US" dirty="0" smtClean="0"/>
              <a:t>Dedicated audit </a:t>
            </a:r>
            <a:r>
              <a:rPr lang="en-US" dirty="0"/>
              <a:t>t</a:t>
            </a:r>
            <a:r>
              <a:rPr lang="en-US" dirty="0" smtClean="0"/>
              <a:t>eams</a:t>
            </a:r>
          </a:p>
          <a:p>
            <a:pPr lvl="1"/>
            <a:r>
              <a:rPr lang="en-US" dirty="0" smtClean="0"/>
              <a:t>Low risk </a:t>
            </a:r>
            <a:r>
              <a:rPr lang="en-US" dirty="0"/>
              <a:t>s</a:t>
            </a:r>
            <a:r>
              <a:rPr lang="en-US" dirty="0" smtClean="0"/>
              <a:t>ampling</a:t>
            </a:r>
          </a:p>
          <a:p>
            <a:r>
              <a:rPr lang="en-US" dirty="0" smtClean="0"/>
              <a:t>SF1408 Checklist implementation</a:t>
            </a:r>
            <a:endParaRPr lang="en-US" dirty="0"/>
          </a:p>
          <a:p>
            <a:pPr marL="457200" lvl="1" indent="0">
              <a:buNone/>
            </a:pPr>
            <a:endParaRPr lang="en-US" dirty="0"/>
          </a:p>
        </p:txBody>
      </p:sp>
    </p:spTree>
    <p:extLst>
      <p:ext uri="{BB962C8B-B14F-4D97-AF65-F5344CB8AC3E}">
        <p14:creationId xmlns:p14="http://schemas.microsoft.com/office/powerpoint/2010/main" val="34803056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Requirements</a:t>
            </a:r>
            <a:endParaRPr lang="en-US" dirty="0"/>
          </a:p>
        </p:txBody>
      </p:sp>
      <p:sp>
        <p:nvSpPr>
          <p:cNvPr id="3" name="Content Placeholder 2"/>
          <p:cNvSpPr>
            <a:spLocks noGrp="1"/>
          </p:cNvSpPr>
          <p:nvPr>
            <p:ph idx="1"/>
          </p:nvPr>
        </p:nvSpPr>
        <p:spPr>
          <a:xfrm>
            <a:off x="457200" y="1411942"/>
            <a:ext cx="8229600" cy="3966882"/>
          </a:xfrm>
        </p:spPr>
        <p:txBody>
          <a:bodyPr/>
          <a:lstStyle/>
          <a:p>
            <a:r>
              <a:rPr lang="en-US" dirty="0" smtClean="0"/>
              <a:t>FAR </a:t>
            </a:r>
            <a:r>
              <a:rPr lang="en-US" dirty="0"/>
              <a:t>31.201-2 (d) </a:t>
            </a:r>
            <a:r>
              <a:rPr lang="en-US" dirty="0" smtClean="0"/>
              <a:t>Requires contractors to maintain records and supporting documentation to demonstrate allowability and allocability of costs.</a:t>
            </a:r>
          </a:p>
          <a:p>
            <a:r>
              <a:rPr lang="en-US" dirty="0" smtClean="0"/>
              <a:t>FAR 31.205 also requires specific documentation to demonstrate the allowability of certain cost elements   </a:t>
            </a:r>
            <a:endParaRPr lang="en-US" dirty="0"/>
          </a:p>
        </p:txBody>
      </p:sp>
      <p:sp>
        <p:nvSpPr>
          <p:cNvPr id="4" name="Rectangle 3"/>
          <p:cNvSpPr/>
          <p:nvPr/>
        </p:nvSpPr>
        <p:spPr>
          <a:xfrm>
            <a:off x="4273521" y="5891133"/>
            <a:ext cx="284052" cy="307777"/>
          </a:xfrm>
          <a:prstGeom prst="rect">
            <a:avLst/>
          </a:prstGeom>
        </p:spPr>
        <p:txBody>
          <a:bodyPr wrap="none">
            <a:spAutoFit/>
          </a:bodyPr>
          <a:lstStyle/>
          <a:p>
            <a:pPr algn="ctr">
              <a:defRPr/>
            </a:pPr>
            <a:fld id="{7D3F3407-7730-F242-BB2D-9339F59887B4}" type="slidenum">
              <a:rPr lang="en-US" sz="1400" smtClean="0"/>
              <a:pPr algn="ctr">
                <a:defRPr/>
              </a:pPr>
              <a:t>100</a:t>
            </a:fld>
            <a:endParaRPr lang="en-US" sz="1400" dirty="0"/>
          </a:p>
        </p:txBody>
      </p:sp>
    </p:spTree>
    <p:extLst>
      <p:ext uri="{BB962C8B-B14F-4D97-AF65-F5344CB8AC3E}">
        <p14:creationId xmlns:p14="http://schemas.microsoft.com/office/powerpoint/2010/main" val="330013251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Examples of Specific Documentation </a:t>
            </a:r>
            <a:br>
              <a:rPr lang="en-US" sz="3200" dirty="0" smtClean="0"/>
            </a:br>
            <a:r>
              <a:rPr lang="en-US" sz="3200" dirty="0" smtClean="0"/>
              <a:t>Under FAR 31.205</a:t>
            </a:r>
            <a:endParaRPr lang="en-US" sz="3200" dirty="0"/>
          </a:p>
        </p:txBody>
      </p:sp>
      <p:sp>
        <p:nvSpPr>
          <p:cNvPr id="3" name="Content Placeholder 2"/>
          <p:cNvSpPr>
            <a:spLocks noGrp="1"/>
          </p:cNvSpPr>
          <p:nvPr>
            <p:ph idx="1"/>
          </p:nvPr>
        </p:nvSpPr>
        <p:spPr>
          <a:xfrm>
            <a:off x="457200" y="1606550"/>
            <a:ext cx="8229600" cy="4121897"/>
          </a:xfrm>
        </p:spPr>
        <p:txBody>
          <a:bodyPr/>
          <a:lstStyle/>
          <a:p>
            <a:r>
              <a:rPr lang="en-US" sz="2400" dirty="0"/>
              <a:t>FAR 31.205-33, Professional and Consultant Service Costs, requires the following </a:t>
            </a:r>
            <a:r>
              <a:rPr lang="en-US" sz="2400" dirty="0" smtClean="0"/>
              <a:t>evidential matter:</a:t>
            </a:r>
          </a:p>
          <a:p>
            <a:pPr lvl="1"/>
            <a:r>
              <a:rPr lang="en-US" sz="2000" dirty="0" smtClean="0"/>
              <a:t>Details </a:t>
            </a:r>
            <a:r>
              <a:rPr lang="en-US" sz="2000" dirty="0"/>
              <a:t>of all agreements (e.g., work requirements, rate of compensation, and nature and amount of other expenses, if any) with the individuals or organizations providing the services and details of actual services performed</a:t>
            </a:r>
            <a:r>
              <a:rPr lang="en-US" sz="2000" dirty="0" smtClean="0"/>
              <a:t>;</a:t>
            </a:r>
          </a:p>
          <a:p>
            <a:pPr lvl="1"/>
            <a:r>
              <a:rPr lang="en-US" sz="2000" dirty="0"/>
              <a:t>Invoices or billings submitted by consultants, including sufficient detail as to the time expended and nature of the actual services provided; </a:t>
            </a:r>
            <a:r>
              <a:rPr lang="en-US" sz="2000" dirty="0" smtClean="0"/>
              <a:t>and</a:t>
            </a:r>
          </a:p>
          <a:p>
            <a:pPr lvl="1"/>
            <a:r>
              <a:rPr lang="en-US" sz="2000" dirty="0"/>
              <a:t>Consultants’ work products and related documents, such as trip reports indicating persons visited and subjects discussed, minutes of meetings, and collateral memoranda and </a:t>
            </a:r>
            <a:r>
              <a:rPr lang="en-US" sz="2000" dirty="0" smtClean="0"/>
              <a:t>reports.</a:t>
            </a:r>
            <a:endParaRPr lang="en-US" sz="2000" dirty="0"/>
          </a:p>
        </p:txBody>
      </p:sp>
      <p:sp>
        <p:nvSpPr>
          <p:cNvPr id="4" name="Rectangle 3"/>
          <p:cNvSpPr/>
          <p:nvPr/>
        </p:nvSpPr>
        <p:spPr>
          <a:xfrm>
            <a:off x="4273521" y="5891133"/>
            <a:ext cx="284052" cy="307777"/>
          </a:xfrm>
          <a:prstGeom prst="rect">
            <a:avLst/>
          </a:prstGeom>
        </p:spPr>
        <p:txBody>
          <a:bodyPr wrap="none">
            <a:spAutoFit/>
          </a:bodyPr>
          <a:lstStyle/>
          <a:p>
            <a:pPr algn="ctr">
              <a:defRPr/>
            </a:pPr>
            <a:fld id="{7D3F3407-7730-F242-BB2D-9339F59887B4}" type="slidenum">
              <a:rPr lang="en-US" sz="1400" smtClean="0"/>
              <a:pPr algn="ctr">
                <a:defRPr/>
              </a:pPr>
              <a:t>101</a:t>
            </a:fld>
            <a:endParaRPr lang="en-US" sz="1400" dirty="0"/>
          </a:p>
        </p:txBody>
      </p:sp>
    </p:spTree>
    <p:extLst>
      <p:ext uri="{BB962C8B-B14F-4D97-AF65-F5344CB8AC3E}">
        <p14:creationId xmlns:p14="http://schemas.microsoft.com/office/powerpoint/2010/main" val="170848795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1F497D"/>
                </a:solidFill>
              </a:rPr>
              <a:t>Examples of Specific Documentation </a:t>
            </a:r>
            <a:br>
              <a:rPr lang="en-US" sz="3200" dirty="0">
                <a:solidFill>
                  <a:srgbClr val="1F497D"/>
                </a:solidFill>
              </a:rPr>
            </a:br>
            <a:r>
              <a:rPr lang="en-US" sz="3200" dirty="0">
                <a:solidFill>
                  <a:srgbClr val="1F497D"/>
                </a:solidFill>
              </a:rPr>
              <a:t>Under FAR 31.205</a:t>
            </a:r>
            <a:endParaRPr lang="en-US" dirty="0"/>
          </a:p>
        </p:txBody>
      </p:sp>
      <p:sp>
        <p:nvSpPr>
          <p:cNvPr id="3" name="Content Placeholder 2"/>
          <p:cNvSpPr>
            <a:spLocks noGrp="1"/>
          </p:cNvSpPr>
          <p:nvPr>
            <p:ph idx="1"/>
          </p:nvPr>
        </p:nvSpPr>
        <p:spPr>
          <a:xfrm>
            <a:off x="457200" y="1606550"/>
            <a:ext cx="8229600" cy="4014321"/>
          </a:xfrm>
        </p:spPr>
        <p:txBody>
          <a:bodyPr/>
          <a:lstStyle/>
          <a:p>
            <a:r>
              <a:rPr lang="en-US" dirty="0" smtClean="0"/>
              <a:t>FAR 31.205-46, Travel Costs indicates costs </a:t>
            </a:r>
            <a:r>
              <a:rPr lang="en-US" dirty="0"/>
              <a:t>shall be allowable only if the following information is </a:t>
            </a:r>
            <a:r>
              <a:rPr lang="en-US" dirty="0" smtClean="0"/>
              <a:t>documented:</a:t>
            </a:r>
          </a:p>
          <a:p>
            <a:pPr lvl="1"/>
            <a:r>
              <a:rPr lang="en-US" dirty="0"/>
              <a:t>Date and place (city, town, or other similar designation) of the expenses</a:t>
            </a:r>
            <a:r>
              <a:rPr lang="en-US" dirty="0" smtClean="0"/>
              <a:t>;</a:t>
            </a:r>
          </a:p>
          <a:p>
            <a:pPr lvl="1"/>
            <a:r>
              <a:rPr lang="en-US" dirty="0"/>
              <a:t>Purpose of the trip; and</a:t>
            </a:r>
          </a:p>
          <a:p>
            <a:pPr lvl="1"/>
            <a:r>
              <a:rPr lang="en-US" dirty="0"/>
              <a:t>Name of person on trip and that person’s title or relationship to the contractor</a:t>
            </a:r>
            <a:br>
              <a:rPr lang="en-US" dirty="0"/>
            </a:br>
            <a:r>
              <a:rPr lang="en-US" dirty="0"/>
              <a:t> </a:t>
            </a:r>
          </a:p>
        </p:txBody>
      </p:sp>
      <p:sp>
        <p:nvSpPr>
          <p:cNvPr id="4" name="Rectangle 3"/>
          <p:cNvSpPr/>
          <p:nvPr/>
        </p:nvSpPr>
        <p:spPr>
          <a:xfrm>
            <a:off x="4273521" y="5891133"/>
            <a:ext cx="284052" cy="307777"/>
          </a:xfrm>
          <a:prstGeom prst="rect">
            <a:avLst/>
          </a:prstGeom>
        </p:spPr>
        <p:txBody>
          <a:bodyPr wrap="none">
            <a:spAutoFit/>
          </a:bodyPr>
          <a:lstStyle/>
          <a:p>
            <a:pPr algn="ctr">
              <a:defRPr/>
            </a:pPr>
            <a:fld id="{7D3F3407-7730-F242-BB2D-9339F59887B4}" type="slidenum">
              <a:rPr lang="en-US" sz="1400" smtClean="0"/>
              <a:pPr algn="ctr">
                <a:defRPr/>
              </a:pPr>
              <a:t>102</a:t>
            </a:fld>
            <a:endParaRPr lang="en-US" sz="1400" dirty="0"/>
          </a:p>
        </p:txBody>
      </p:sp>
    </p:spTree>
    <p:extLst>
      <p:ext uri="{BB962C8B-B14F-4D97-AF65-F5344CB8AC3E}">
        <p14:creationId xmlns:p14="http://schemas.microsoft.com/office/powerpoint/2010/main" val="179355981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ICE MODEL</a:t>
            </a:r>
            <a:br>
              <a:rPr lang="en-US" b="1" dirty="0" smtClean="0"/>
            </a:br>
            <a:endParaRPr lang="en-US" dirty="0"/>
          </a:p>
        </p:txBody>
      </p:sp>
      <p:sp>
        <p:nvSpPr>
          <p:cNvPr id="3" name="Content Placeholder 2"/>
          <p:cNvSpPr>
            <a:spLocks noGrp="1"/>
          </p:cNvSpPr>
          <p:nvPr>
            <p:ph idx="1"/>
          </p:nvPr>
        </p:nvSpPr>
        <p:spPr>
          <a:xfrm>
            <a:off x="457200" y="1606551"/>
            <a:ext cx="8229600" cy="4174818"/>
          </a:xfrm>
        </p:spPr>
        <p:txBody>
          <a:bodyPr/>
          <a:lstStyle/>
          <a:p>
            <a:pPr marL="0" indent="0" algn="ctr">
              <a:buNone/>
            </a:pPr>
            <a:r>
              <a:rPr lang="en-US" b="1" dirty="0" smtClean="0">
                <a:solidFill>
                  <a:schemeClr val="accent1"/>
                </a:solidFill>
              </a:rPr>
              <a:t>ICE</a:t>
            </a:r>
            <a:r>
              <a:rPr lang="en-US" dirty="0" smtClean="0"/>
              <a:t> is an EXCEL spreadsheet that provides contractors with a standard user-friendly electronic package to assist in preparing timely and adequate incurred cost submissions.</a:t>
            </a:r>
          </a:p>
          <a:p>
            <a:pPr marL="0" indent="0" algn="ctr">
              <a:buNone/>
            </a:pPr>
            <a:r>
              <a:rPr lang="en-US" dirty="0" smtClean="0"/>
              <a:t>It should result in less time being spent in:</a:t>
            </a:r>
          </a:p>
          <a:p>
            <a:pPr marL="801688" lvl="1" indent="-344488"/>
            <a:r>
              <a:rPr lang="en-US" dirty="0" smtClean="0"/>
              <a:t> </a:t>
            </a:r>
            <a:r>
              <a:rPr lang="en-US" b="1" i="1" dirty="0" smtClean="0"/>
              <a:t>Submission preparation.</a:t>
            </a:r>
            <a:endParaRPr lang="en-US" dirty="0" smtClean="0"/>
          </a:p>
          <a:p>
            <a:pPr marL="801688" lvl="1" indent="-344488"/>
            <a:r>
              <a:rPr lang="en-US" dirty="0" smtClean="0"/>
              <a:t>	</a:t>
            </a:r>
            <a:r>
              <a:rPr lang="en-US" b="1" i="1" dirty="0" smtClean="0"/>
              <a:t>Supporting the audit.</a:t>
            </a:r>
            <a:endParaRPr lang="en-US" b="1" i="1" dirty="0" smtClean="0">
              <a:solidFill>
                <a:srgbClr val="FFFF00"/>
              </a:solidFill>
            </a:endParaRPr>
          </a:p>
          <a:p>
            <a:pPr algn="ctr">
              <a:buNone/>
            </a:pPr>
            <a:endParaRPr lang="en-US" sz="1400" dirty="0" smtClean="0"/>
          </a:p>
          <a:p>
            <a:pPr algn="ctr">
              <a:buNone/>
            </a:pPr>
            <a:fld id="{7D3F3407-7730-F242-BB2D-9339F59887B4}" type="slidenum">
              <a:rPr lang="en-US" sz="1400" smtClean="0">
                <a:solidFill>
                  <a:schemeClr val="tx1"/>
                </a:solidFill>
              </a:rPr>
              <a:pPr algn="ctr">
                <a:buNone/>
              </a:pPr>
              <a:t>103</a:t>
            </a:fld>
            <a:endParaRPr lang="en-US" sz="1400" dirty="0" smtClean="0">
              <a:solidFill>
                <a:schemeClr val="tx1"/>
              </a:solidFill>
            </a:endParaRPr>
          </a:p>
          <a:p>
            <a:endParaRPr lang="en-US" dirty="0"/>
          </a:p>
        </p:txBody>
      </p:sp>
    </p:spTree>
    <p:extLst>
      <p:ext uri="{BB962C8B-B14F-4D97-AF65-F5344CB8AC3E}">
        <p14:creationId xmlns:p14="http://schemas.microsoft.com/office/powerpoint/2010/main" val="247498166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ICE BENEFITS</a:t>
            </a:r>
            <a:endParaRPr lang="en-US" dirty="0"/>
          </a:p>
        </p:txBody>
      </p:sp>
      <p:sp>
        <p:nvSpPr>
          <p:cNvPr id="3" name="Content Placeholder 2"/>
          <p:cNvSpPr>
            <a:spLocks noGrp="1"/>
          </p:cNvSpPr>
          <p:nvPr>
            <p:ph idx="1"/>
          </p:nvPr>
        </p:nvSpPr>
        <p:spPr>
          <a:xfrm>
            <a:off x="457200" y="1606550"/>
            <a:ext cx="8229600" cy="3924095"/>
          </a:xfrm>
        </p:spPr>
        <p:txBody>
          <a:bodyPr/>
          <a:lstStyle/>
          <a:p>
            <a:pPr marL="228600" lvl="2">
              <a:spcBef>
                <a:spcPct val="50000"/>
              </a:spcBef>
              <a:buFontTx/>
              <a:buChar char="•"/>
            </a:pPr>
            <a:r>
              <a:rPr lang="en-US" dirty="0" smtClean="0"/>
              <a:t>   </a:t>
            </a:r>
            <a:r>
              <a:rPr lang="en-US" sz="2000" dirty="0" smtClean="0"/>
              <a:t>User Friendly</a:t>
            </a:r>
          </a:p>
          <a:p>
            <a:pPr marL="228600" lvl="2">
              <a:spcBef>
                <a:spcPct val="50000"/>
              </a:spcBef>
              <a:buFontTx/>
              <a:buChar char="•"/>
            </a:pPr>
            <a:r>
              <a:rPr lang="en-US" sz="2000" dirty="0" smtClean="0"/>
              <a:t>   It includes all schedules required for an adequate submission per FAR 52.216-7</a:t>
            </a:r>
          </a:p>
          <a:p>
            <a:pPr marL="228600" lvl="2">
              <a:spcBef>
                <a:spcPct val="50000"/>
              </a:spcBef>
              <a:buFontTx/>
              <a:buChar char="•"/>
            </a:pPr>
            <a:r>
              <a:rPr lang="en-US" sz="2000" dirty="0" smtClean="0"/>
              <a:t>   Updates are performed electronically and the linking feature updates all impacted schedules.</a:t>
            </a:r>
          </a:p>
          <a:p>
            <a:pPr marL="228600" lvl="2">
              <a:spcBef>
                <a:spcPct val="50000"/>
              </a:spcBef>
              <a:buFontTx/>
              <a:buChar char="•"/>
            </a:pPr>
            <a:r>
              <a:rPr lang="en-US" sz="2000" dirty="0" smtClean="0"/>
              <a:t>   ICE creates an inventory of electronic files that can be used in subsequent years to compare costs and facilitate submission preparation.</a:t>
            </a:r>
          </a:p>
          <a:p>
            <a:pPr marL="228600" lvl="2">
              <a:spcBef>
                <a:spcPct val="50000"/>
              </a:spcBef>
              <a:buFontTx/>
              <a:buChar char="•"/>
            </a:pPr>
            <a:r>
              <a:rPr lang="en-US" sz="2000" dirty="0" smtClean="0"/>
              <a:t>   The submission of an adequate proposal may expedite contract closings.</a:t>
            </a:r>
          </a:p>
          <a:p>
            <a:pPr>
              <a:spcBef>
                <a:spcPct val="50000"/>
              </a:spcBef>
              <a:buFontTx/>
              <a:buChar char="•"/>
            </a:pPr>
            <a:endParaRPr lang="en-US" sz="2400" dirty="0" smtClean="0"/>
          </a:p>
          <a:p>
            <a:pPr algn="ctr">
              <a:buNone/>
            </a:pPr>
            <a:fld id="{7D3F3407-7730-F242-BB2D-9339F59887B4}" type="slidenum">
              <a:rPr lang="en-US" sz="1400" smtClean="0">
                <a:solidFill>
                  <a:schemeClr val="tx1"/>
                </a:solidFill>
              </a:rPr>
              <a:pPr algn="ctr">
                <a:buNone/>
              </a:pPr>
              <a:t>104</a:t>
            </a:fld>
            <a:endParaRPr lang="en-US" sz="1400" dirty="0" smtClean="0">
              <a:solidFill>
                <a:schemeClr val="tx1"/>
              </a:solidFill>
            </a:endParaRPr>
          </a:p>
          <a:p>
            <a:endParaRPr lang="en-US" dirty="0"/>
          </a:p>
        </p:txBody>
      </p:sp>
    </p:spTree>
    <p:extLst>
      <p:ext uri="{BB962C8B-B14F-4D97-AF65-F5344CB8AC3E}">
        <p14:creationId xmlns:p14="http://schemas.microsoft.com/office/powerpoint/2010/main" val="86603212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Required Information in Incurred Cost Submission  FAR 52.216-7(d)(2)(iii) (referenced to ICE model)</a:t>
            </a:r>
            <a:endParaRPr lang="en-US" sz="2400" b="1" dirty="0"/>
          </a:p>
        </p:txBody>
      </p:sp>
      <p:sp>
        <p:nvSpPr>
          <p:cNvPr id="3" name="Content Placeholder 2"/>
          <p:cNvSpPr>
            <a:spLocks noGrp="1"/>
          </p:cNvSpPr>
          <p:nvPr>
            <p:ph idx="1"/>
          </p:nvPr>
        </p:nvSpPr>
        <p:spPr>
          <a:xfrm>
            <a:off x="457200" y="1415846"/>
            <a:ext cx="8229600" cy="4336026"/>
          </a:xfrm>
        </p:spPr>
        <p:txBody>
          <a:bodyPr/>
          <a:lstStyle/>
          <a:p>
            <a:pPr>
              <a:lnSpc>
                <a:spcPct val="90000"/>
              </a:lnSpc>
            </a:pPr>
            <a:r>
              <a:rPr lang="en-US" sz="1800" dirty="0" smtClean="0"/>
              <a:t>Schedule A  	Summary of Indirect Expense Rates</a:t>
            </a:r>
          </a:p>
          <a:p>
            <a:pPr>
              <a:lnSpc>
                <a:spcPct val="90000"/>
              </a:lnSpc>
            </a:pPr>
            <a:r>
              <a:rPr lang="en-US" sz="1800" dirty="0" smtClean="0"/>
              <a:t>Schedule B, C, D  Indirect Cost Pools</a:t>
            </a:r>
          </a:p>
          <a:p>
            <a:pPr>
              <a:lnSpc>
                <a:spcPct val="90000"/>
              </a:lnSpc>
            </a:pPr>
            <a:r>
              <a:rPr lang="en-US" sz="1800" dirty="0" smtClean="0"/>
              <a:t>Schedule E  	Claimed Allocation Bases</a:t>
            </a:r>
          </a:p>
          <a:p>
            <a:pPr>
              <a:lnSpc>
                <a:spcPct val="90000"/>
              </a:lnSpc>
            </a:pPr>
            <a:r>
              <a:rPr lang="en-US" sz="1800" dirty="0" smtClean="0"/>
              <a:t>Schedule F  	Cost of Money</a:t>
            </a:r>
          </a:p>
          <a:p>
            <a:pPr>
              <a:lnSpc>
                <a:spcPct val="90000"/>
              </a:lnSpc>
            </a:pPr>
            <a:r>
              <a:rPr lang="en-US" sz="1800" dirty="0" smtClean="0"/>
              <a:t>Schedule G 	Booked and Claimed Direct Costs</a:t>
            </a:r>
          </a:p>
          <a:p>
            <a:pPr>
              <a:lnSpc>
                <a:spcPct val="90000"/>
              </a:lnSpc>
            </a:pPr>
            <a:r>
              <a:rPr lang="en-US" sz="1800" dirty="0" smtClean="0"/>
              <a:t>Schedule H   Direct Costs by Contract at Claimed Rates</a:t>
            </a:r>
          </a:p>
          <a:p>
            <a:pPr>
              <a:lnSpc>
                <a:spcPct val="90000"/>
              </a:lnSpc>
            </a:pPr>
            <a:r>
              <a:rPr lang="en-US" sz="1800" dirty="0" smtClean="0"/>
              <a:t>Schedule H-1  Government Participation by Pool</a:t>
            </a:r>
          </a:p>
          <a:p>
            <a:pPr>
              <a:lnSpc>
                <a:spcPct val="90000"/>
              </a:lnSpc>
            </a:pPr>
            <a:r>
              <a:rPr lang="en-US" sz="1800" dirty="0" smtClean="0"/>
              <a:t>Schedule I	Cumulative Allowable Cost Worksheet</a:t>
            </a:r>
          </a:p>
          <a:p>
            <a:pPr>
              <a:lnSpc>
                <a:spcPct val="90000"/>
              </a:lnSpc>
            </a:pPr>
            <a:r>
              <a:rPr lang="en-US" sz="1800" dirty="0" smtClean="0"/>
              <a:t>Schedule J	Subcontract Information</a:t>
            </a:r>
          </a:p>
          <a:p>
            <a:pPr>
              <a:lnSpc>
                <a:spcPct val="90000"/>
              </a:lnSpc>
            </a:pPr>
            <a:r>
              <a:rPr lang="en-US" sz="1800" dirty="0" smtClean="0"/>
              <a:t>Schedule K	Hours and Amounts on T&amp;M Contracts</a:t>
            </a:r>
          </a:p>
          <a:p>
            <a:pPr>
              <a:lnSpc>
                <a:spcPct val="90000"/>
              </a:lnSpc>
            </a:pPr>
            <a:r>
              <a:rPr lang="en-US" sz="1800" dirty="0" smtClean="0"/>
              <a:t>Schedule L	Payroll Reconciliation</a:t>
            </a:r>
          </a:p>
          <a:p>
            <a:pPr>
              <a:lnSpc>
                <a:spcPct val="90000"/>
              </a:lnSpc>
            </a:pPr>
            <a:r>
              <a:rPr lang="en-US" sz="1800" dirty="0" smtClean="0"/>
              <a:t>Schedule M	Accounting/Organization Changes</a:t>
            </a:r>
          </a:p>
          <a:p>
            <a:pPr>
              <a:lnSpc>
                <a:spcPct val="90000"/>
              </a:lnSpc>
            </a:pPr>
            <a:r>
              <a:rPr lang="en-US" sz="1800" dirty="0" smtClean="0"/>
              <a:t>Schedule N	Certificate of Indirect Costs</a:t>
            </a:r>
          </a:p>
          <a:p>
            <a:pPr>
              <a:lnSpc>
                <a:spcPct val="90000"/>
              </a:lnSpc>
            </a:pPr>
            <a:r>
              <a:rPr lang="en-US" sz="1800" dirty="0" smtClean="0"/>
              <a:t>Schedule O	Contract Closing Information</a:t>
            </a:r>
          </a:p>
          <a:p>
            <a:pPr algn="ctr">
              <a:buNone/>
            </a:pPr>
            <a:endParaRPr lang="en-US" sz="1800" dirty="0" smtClean="0"/>
          </a:p>
          <a:p>
            <a:pPr algn="ctr">
              <a:buNone/>
            </a:pPr>
            <a:fld id="{7D3F3407-7730-F242-BB2D-9339F59887B4}" type="slidenum">
              <a:rPr lang="en-US" sz="1400" smtClean="0">
                <a:solidFill>
                  <a:schemeClr val="tx1"/>
                </a:solidFill>
              </a:rPr>
              <a:pPr algn="ctr">
                <a:buNone/>
              </a:pPr>
              <a:t>105</a:t>
            </a:fld>
            <a:endParaRPr lang="en-US" sz="1400" dirty="0" smtClean="0">
              <a:solidFill>
                <a:schemeClr val="tx1"/>
              </a:solidFill>
            </a:endParaRPr>
          </a:p>
          <a:p>
            <a:endParaRPr lang="en-US" dirty="0"/>
          </a:p>
        </p:txBody>
      </p:sp>
    </p:spTree>
    <p:extLst>
      <p:ext uri="{BB962C8B-B14F-4D97-AF65-F5344CB8AC3E}">
        <p14:creationId xmlns:p14="http://schemas.microsoft.com/office/powerpoint/2010/main" val="415913862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tx1"/>
                </a:solidFill>
              </a:rPr>
              <a:t>Schedule A</a:t>
            </a:r>
            <a:r>
              <a:rPr lang="en-US" b="1" dirty="0" smtClean="0">
                <a:solidFill>
                  <a:schemeClr val="tx1"/>
                </a:solidFill>
              </a:rPr>
              <a:t/>
            </a:r>
            <a:br>
              <a:rPr lang="en-US" b="1" dirty="0" smtClean="0">
                <a:solidFill>
                  <a:schemeClr val="tx1"/>
                </a:solidFill>
              </a:rPr>
            </a:br>
            <a:r>
              <a:rPr lang="en-US" sz="3200" b="1" dirty="0" smtClean="0">
                <a:solidFill>
                  <a:schemeClr val="tx1"/>
                </a:solidFill>
              </a:rPr>
              <a:t>Summary of Indirect Expense Rates</a:t>
            </a:r>
            <a:endParaRPr lang="en-US" sz="3200" dirty="0"/>
          </a:p>
        </p:txBody>
      </p:sp>
      <p:sp>
        <p:nvSpPr>
          <p:cNvPr id="5" name="Rectangle 4"/>
          <p:cNvSpPr/>
          <p:nvPr/>
        </p:nvSpPr>
        <p:spPr>
          <a:xfrm>
            <a:off x="4415547" y="5943601"/>
            <a:ext cx="312906" cy="307777"/>
          </a:xfrm>
          <a:prstGeom prst="rect">
            <a:avLst/>
          </a:prstGeom>
        </p:spPr>
        <p:txBody>
          <a:bodyPr wrap="square">
            <a:spAutoFit/>
          </a:bodyPr>
          <a:lstStyle/>
          <a:p>
            <a:pPr algn="ctr">
              <a:buNone/>
            </a:pPr>
            <a:fld id="{7D3F3407-7730-F242-BB2D-9339F59887B4}" type="slidenum">
              <a:rPr lang="en-US" sz="1400" smtClean="0"/>
              <a:pPr algn="ctr">
                <a:buNone/>
              </a:pPr>
              <a:t>106</a:t>
            </a:fld>
            <a:endParaRPr lang="en-US" sz="1400" dirty="0" smtClean="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25718" y="1431739"/>
            <a:ext cx="6779657" cy="451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624285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3550"/>
            <a:ext cx="8229600" cy="706344"/>
          </a:xfrm>
        </p:spPr>
        <p:txBody>
          <a:bodyPr/>
          <a:lstStyle/>
          <a:p>
            <a:r>
              <a:rPr lang="en-US" sz="3200" b="1" dirty="0" smtClean="0">
                <a:solidFill>
                  <a:schemeClr val="tx1"/>
                </a:solidFill>
              </a:rPr>
              <a:t/>
            </a:r>
            <a:br>
              <a:rPr lang="en-US" sz="3200" b="1" dirty="0" smtClean="0">
                <a:solidFill>
                  <a:schemeClr val="tx1"/>
                </a:solidFill>
              </a:rPr>
            </a:br>
            <a:r>
              <a:rPr lang="en-US" sz="3200" b="1" dirty="0" smtClean="0">
                <a:solidFill>
                  <a:schemeClr val="tx1"/>
                </a:solidFill>
              </a:rPr>
              <a:t>Schedule B, C, D—Indirect Cost Pools</a:t>
            </a:r>
            <a:r>
              <a:rPr lang="en-US" dirty="0" smtClean="0"/>
              <a:t/>
            </a:r>
            <a:br>
              <a:rPr lang="en-US" dirty="0" smtClean="0"/>
            </a:br>
            <a:endParaRPr lang="en-US" dirty="0"/>
          </a:p>
        </p:txBody>
      </p:sp>
      <p:sp>
        <p:nvSpPr>
          <p:cNvPr id="5" name="Rectangle 4"/>
          <p:cNvSpPr/>
          <p:nvPr/>
        </p:nvSpPr>
        <p:spPr>
          <a:xfrm rot="10967808" flipV="1">
            <a:off x="4129548" y="5974377"/>
            <a:ext cx="598905" cy="307777"/>
          </a:xfrm>
          <a:prstGeom prst="rect">
            <a:avLst/>
          </a:prstGeom>
        </p:spPr>
        <p:txBody>
          <a:bodyPr wrap="square">
            <a:spAutoFit/>
          </a:bodyPr>
          <a:lstStyle/>
          <a:p>
            <a:pPr algn="ctr">
              <a:buNone/>
            </a:pPr>
            <a:fld id="{7D3F3407-7730-F242-BB2D-9339F59887B4}" type="slidenum">
              <a:rPr lang="en-US" sz="1400" smtClean="0"/>
              <a:pPr algn="ctr">
                <a:buNone/>
              </a:pPr>
              <a:t>107</a:t>
            </a:fld>
            <a:endParaRPr lang="en-US" sz="1400" dirty="0" smtClean="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4811" y="1011430"/>
            <a:ext cx="8511989" cy="474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352217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3550"/>
            <a:ext cx="8229600" cy="819560"/>
          </a:xfrm>
        </p:spPr>
        <p:txBody>
          <a:bodyPr/>
          <a:lstStyle/>
          <a:p>
            <a:r>
              <a:rPr lang="en-US" sz="3200" b="1" dirty="0" smtClean="0">
                <a:solidFill>
                  <a:schemeClr val="tx1"/>
                </a:solidFill>
              </a:rPr>
              <a:t>Schedule</a:t>
            </a:r>
            <a:r>
              <a:rPr lang="en-US" sz="3200" dirty="0" smtClean="0">
                <a:solidFill>
                  <a:schemeClr val="tx1"/>
                </a:solidFill>
              </a:rPr>
              <a:t> </a:t>
            </a:r>
            <a:r>
              <a:rPr lang="en-US" sz="3200" b="1" dirty="0" smtClean="0">
                <a:solidFill>
                  <a:schemeClr val="tx1"/>
                </a:solidFill>
              </a:rPr>
              <a:t>E—Claimed</a:t>
            </a:r>
            <a:r>
              <a:rPr lang="en-US" sz="3200" dirty="0" smtClean="0">
                <a:solidFill>
                  <a:schemeClr val="tx1"/>
                </a:solidFill>
              </a:rPr>
              <a:t> </a:t>
            </a:r>
            <a:r>
              <a:rPr lang="en-US" sz="3200" b="1" dirty="0" smtClean="0">
                <a:solidFill>
                  <a:schemeClr val="tx1"/>
                </a:solidFill>
              </a:rPr>
              <a:t>Allocation</a:t>
            </a:r>
            <a:r>
              <a:rPr lang="en-US" sz="3200" dirty="0" smtClean="0">
                <a:solidFill>
                  <a:schemeClr val="tx1"/>
                </a:solidFill>
              </a:rPr>
              <a:t> </a:t>
            </a:r>
            <a:r>
              <a:rPr lang="en-US" sz="3200" b="1" dirty="0" smtClean="0">
                <a:solidFill>
                  <a:schemeClr val="tx1"/>
                </a:solidFill>
              </a:rPr>
              <a:t>Bases</a:t>
            </a:r>
            <a:endParaRPr lang="en-US" sz="3200" dirty="0"/>
          </a:p>
        </p:txBody>
      </p:sp>
      <p:sp>
        <p:nvSpPr>
          <p:cNvPr id="5" name="Rectangle 4"/>
          <p:cNvSpPr/>
          <p:nvPr/>
        </p:nvSpPr>
        <p:spPr>
          <a:xfrm rot="10800000" flipV="1">
            <a:off x="4232787" y="5860433"/>
            <a:ext cx="495666" cy="307777"/>
          </a:xfrm>
          <a:prstGeom prst="rect">
            <a:avLst/>
          </a:prstGeom>
        </p:spPr>
        <p:txBody>
          <a:bodyPr wrap="square">
            <a:spAutoFit/>
          </a:bodyPr>
          <a:lstStyle/>
          <a:p>
            <a:pPr algn="ctr">
              <a:buNone/>
            </a:pPr>
            <a:fld id="{7D3F3407-7730-F242-BB2D-9339F59887B4}" type="slidenum">
              <a:rPr lang="en-US" sz="1400" smtClean="0"/>
              <a:pPr algn="ctr">
                <a:buNone/>
              </a:pPr>
              <a:t>108</a:t>
            </a:fld>
            <a:endParaRPr lang="en-US" sz="1400" dirty="0" smtClean="0"/>
          </a:p>
        </p:txBody>
      </p:sp>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2729" y="1282700"/>
            <a:ext cx="6521823" cy="457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51806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tx1"/>
                </a:solidFill>
              </a:rPr>
              <a:t>Schedule</a:t>
            </a:r>
            <a:r>
              <a:rPr lang="en-US" sz="3200" dirty="0" smtClean="0">
                <a:solidFill>
                  <a:schemeClr val="tx1"/>
                </a:solidFill>
              </a:rPr>
              <a:t> </a:t>
            </a:r>
            <a:r>
              <a:rPr lang="en-US" sz="3200" b="1" dirty="0" smtClean="0">
                <a:solidFill>
                  <a:schemeClr val="tx1"/>
                </a:solidFill>
              </a:rPr>
              <a:t>F—Facilities Cost of Money</a:t>
            </a:r>
            <a:endParaRPr lang="en-US" sz="3200" dirty="0"/>
          </a:p>
        </p:txBody>
      </p:sp>
      <p:sp>
        <p:nvSpPr>
          <p:cNvPr id="4" name="Rectangle 3"/>
          <p:cNvSpPr/>
          <p:nvPr/>
        </p:nvSpPr>
        <p:spPr>
          <a:xfrm rot="10800000" flipV="1">
            <a:off x="3878826" y="5952764"/>
            <a:ext cx="905187" cy="307777"/>
          </a:xfrm>
          <a:prstGeom prst="rect">
            <a:avLst/>
          </a:prstGeom>
        </p:spPr>
        <p:txBody>
          <a:bodyPr wrap="square">
            <a:spAutoFit/>
          </a:bodyPr>
          <a:lstStyle/>
          <a:p>
            <a:pPr algn="ctr">
              <a:buNone/>
            </a:pPr>
            <a:fld id="{7D3F3407-7730-F242-BB2D-9339F59887B4}" type="slidenum">
              <a:rPr lang="en-US" sz="1400" smtClean="0"/>
              <a:pPr algn="ctr">
                <a:buNone/>
              </a:pPr>
              <a:t>109</a:t>
            </a:fld>
            <a:endParaRPr lang="en-US" sz="1400" dirty="0" smtClean="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1267218"/>
            <a:ext cx="6521824" cy="472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4735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3550"/>
            <a:ext cx="8229600" cy="1143000"/>
          </a:xfrm>
        </p:spPr>
        <p:txBody>
          <a:bodyPr/>
          <a:lstStyle/>
          <a:p>
            <a:r>
              <a:rPr lang="en-US" dirty="0"/>
              <a:t>DCAA Initiatives/Changes Affecting Small Business</a:t>
            </a:r>
          </a:p>
        </p:txBody>
      </p:sp>
      <p:sp>
        <p:nvSpPr>
          <p:cNvPr id="3" name="Content Placeholder 2"/>
          <p:cNvSpPr>
            <a:spLocks noGrp="1"/>
          </p:cNvSpPr>
          <p:nvPr>
            <p:ph idx="1"/>
          </p:nvPr>
        </p:nvSpPr>
        <p:spPr>
          <a:xfrm>
            <a:off x="457200" y="1606550"/>
            <a:ext cx="8229600" cy="4542002"/>
          </a:xfrm>
        </p:spPr>
        <p:txBody>
          <a:bodyPr/>
          <a:lstStyle/>
          <a:p>
            <a:r>
              <a:rPr lang="en-US" dirty="0" smtClean="0"/>
              <a:t>Small Business Outreach Initiative</a:t>
            </a:r>
          </a:p>
          <a:p>
            <a:pPr lvl="1"/>
            <a:r>
              <a:rPr lang="en-US" dirty="0" smtClean="0"/>
              <a:t>Website presentations for small </a:t>
            </a:r>
            <a:r>
              <a:rPr lang="en-US" dirty="0"/>
              <a:t>b</a:t>
            </a:r>
            <a:r>
              <a:rPr lang="en-US" dirty="0" smtClean="0"/>
              <a:t>usiness</a:t>
            </a:r>
          </a:p>
          <a:p>
            <a:pPr lvl="1"/>
            <a:r>
              <a:rPr lang="en-US" dirty="0" smtClean="0"/>
              <a:t>Website tools (Checklists, ICE, Etc.)</a:t>
            </a:r>
          </a:p>
          <a:p>
            <a:pPr lvl="1"/>
            <a:r>
              <a:rPr lang="en-US" dirty="0" smtClean="0"/>
              <a:t>Coordination w/ small </a:t>
            </a:r>
            <a:r>
              <a:rPr lang="en-US" dirty="0"/>
              <a:t>b</a:t>
            </a:r>
            <a:r>
              <a:rPr lang="en-US" dirty="0" smtClean="0"/>
              <a:t>usiness </a:t>
            </a:r>
            <a:r>
              <a:rPr lang="en-US" dirty="0"/>
              <a:t>c</a:t>
            </a:r>
            <a:r>
              <a:rPr lang="en-US" dirty="0" smtClean="0"/>
              <a:t>ontacts at major </a:t>
            </a:r>
            <a:r>
              <a:rPr lang="en-US" dirty="0"/>
              <a:t>b</a:t>
            </a:r>
            <a:r>
              <a:rPr lang="en-US" dirty="0" smtClean="0"/>
              <a:t>uying </a:t>
            </a:r>
            <a:r>
              <a:rPr lang="en-US" dirty="0"/>
              <a:t>c</a:t>
            </a:r>
            <a:r>
              <a:rPr lang="en-US" dirty="0" smtClean="0"/>
              <a:t>ommands (FLAs)</a:t>
            </a:r>
          </a:p>
          <a:p>
            <a:pPr lvl="1"/>
            <a:r>
              <a:rPr lang="en-US" dirty="0" smtClean="0"/>
              <a:t>Participation in seminars/workshops</a:t>
            </a:r>
          </a:p>
          <a:p>
            <a:pPr lvl="1"/>
            <a:r>
              <a:rPr lang="en-US" dirty="0" smtClean="0"/>
              <a:t>NDIA/SBTC joint DCAA/DCMA committee meetings quarterly to discuss </a:t>
            </a:r>
            <a:r>
              <a:rPr lang="en-US" dirty="0"/>
              <a:t>s</a:t>
            </a:r>
            <a:r>
              <a:rPr lang="en-US" dirty="0" smtClean="0"/>
              <a:t>mall </a:t>
            </a:r>
            <a:r>
              <a:rPr lang="en-US" dirty="0"/>
              <a:t>b</a:t>
            </a:r>
            <a:r>
              <a:rPr lang="en-US" dirty="0" smtClean="0"/>
              <a:t>usiness </a:t>
            </a:r>
            <a:r>
              <a:rPr lang="en-US" dirty="0"/>
              <a:t>i</a:t>
            </a:r>
            <a:r>
              <a:rPr lang="en-US" dirty="0" smtClean="0"/>
              <a:t>ssues </a:t>
            </a:r>
            <a:endParaRPr lang="en-US" dirty="0"/>
          </a:p>
        </p:txBody>
      </p:sp>
    </p:spTree>
    <p:extLst>
      <p:ext uri="{BB962C8B-B14F-4D97-AF65-F5344CB8AC3E}">
        <p14:creationId xmlns:p14="http://schemas.microsoft.com/office/powerpoint/2010/main" val="385754542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tx1"/>
                </a:solidFill>
              </a:rPr>
              <a:t>Schedule G—Booked and Claimed</a:t>
            </a:r>
            <a:r>
              <a:rPr lang="en-US" sz="3200" dirty="0" smtClean="0">
                <a:solidFill>
                  <a:schemeClr val="tx1"/>
                </a:solidFill>
              </a:rPr>
              <a:t> </a:t>
            </a:r>
            <a:r>
              <a:rPr lang="en-US" sz="3200" b="1" dirty="0" smtClean="0">
                <a:solidFill>
                  <a:schemeClr val="tx1"/>
                </a:solidFill>
              </a:rPr>
              <a:t>Direct Costs</a:t>
            </a:r>
            <a:endParaRPr lang="en-US" sz="3200" dirty="0"/>
          </a:p>
        </p:txBody>
      </p:sp>
      <p:sp>
        <p:nvSpPr>
          <p:cNvPr id="5" name="Rectangle 4"/>
          <p:cNvSpPr/>
          <p:nvPr/>
        </p:nvSpPr>
        <p:spPr>
          <a:xfrm>
            <a:off x="4380281" y="5978333"/>
            <a:ext cx="383438" cy="307777"/>
          </a:xfrm>
          <a:prstGeom prst="rect">
            <a:avLst/>
          </a:prstGeom>
        </p:spPr>
        <p:txBody>
          <a:bodyPr wrap="none">
            <a:spAutoFit/>
          </a:bodyPr>
          <a:lstStyle/>
          <a:p>
            <a:pPr algn="ctr">
              <a:buNone/>
            </a:pPr>
            <a:fld id="{7D3F3407-7730-F242-BB2D-9339F59887B4}" type="slidenum">
              <a:rPr lang="en-US" sz="1400" smtClean="0"/>
              <a:pPr algn="ctr">
                <a:buNone/>
              </a:pPr>
              <a:t>110</a:t>
            </a:fld>
            <a:endParaRPr lang="en-US" sz="1400" dirty="0" smtClean="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606550"/>
            <a:ext cx="8229600" cy="4157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056783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tx1"/>
                </a:solidFill>
              </a:rPr>
              <a:t>Schedule H—Direct Costs by Contract at Claimed Rates</a:t>
            </a:r>
            <a:endParaRPr lang="en-US" sz="3200" dirty="0"/>
          </a:p>
        </p:txBody>
      </p:sp>
      <p:sp>
        <p:nvSpPr>
          <p:cNvPr id="6" name="Rectangle 5"/>
          <p:cNvSpPr/>
          <p:nvPr/>
        </p:nvSpPr>
        <p:spPr>
          <a:xfrm>
            <a:off x="3878827" y="6025635"/>
            <a:ext cx="1681316" cy="307777"/>
          </a:xfrm>
          <a:prstGeom prst="rect">
            <a:avLst/>
          </a:prstGeom>
        </p:spPr>
        <p:txBody>
          <a:bodyPr wrap="square">
            <a:spAutoFit/>
          </a:bodyPr>
          <a:lstStyle/>
          <a:p>
            <a:pPr algn="ctr"/>
            <a:fld id="{7D3F3407-7730-F242-BB2D-9339F59887B4}" type="slidenum">
              <a:rPr lang="en-US" sz="1400" smtClean="0">
                <a:solidFill>
                  <a:prstClr val="black"/>
                </a:solidFill>
              </a:rPr>
              <a:pPr algn="ctr"/>
              <a:t>111</a:t>
            </a:fld>
            <a:endParaRPr lang="en-US" sz="1400"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3962" y="1707776"/>
            <a:ext cx="8542838" cy="4034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309482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tx1"/>
                </a:solidFill>
              </a:rPr>
              <a:t>Schedule H-1—Government Participation</a:t>
            </a:r>
            <a:endParaRPr lang="en-US" sz="3200" dirty="0"/>
          </a:p>
        </p:txBody>
      </p:sp>
      <p:sp>
        <p:nvSpPr>
          <p:cNvPr id="6" name="Rectangle 5"/>
          <p:cNvSpPr/>
          <p:nvPr/>
        </p:nvSpPr>
        <p:spPr>
          <a:xfrm>
            <a:off x="3156155" y="5833547"/>
            <a:ext cx="2674643" cy="307777"/>
          </a:xfrm>
          <a:prstGeom prst="rect">
            <a:avLst/>
          </a:prstGeom>
        </p:spPr>
        <p:txBody>
          <a:bodyPr wrap="square">
            <a:spAutoFit/>
          </a:bodyPr>
          <a:lstStyle/>
          <a:p>
            <a:pPr algn="ctr"/>
            <a:fld id="{7D3F3407-7730-F242-BB2D-9339F59887B4}" type="slidenum">
              <a:rPr lang="en-US" sz="1400" smtClean="0">
                <a:solidFill>
                  <a:prstClr val="black"/>
                </a:solidFill>
              </a:rPr>
              <a:pPr algn="ctr"/>
              <a:t>112</a:t>
            </a:fld>
            <a:endParaRPr lang="en-US" sz="1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844" y="1606550"/>
            <a:ext cx="6656419" cy="3445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149895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Schedule I—CACWS</a:t>
            </a:r>
            <a:endParaRPr lang="en-US" dirty="0"/>
          </a:p>
        </p:txBody>
      </p:sp>
      <p:sp>
        <p:nvSpPr>
          <p:cNvPr id="6" name="Rectangle 5"/>
          <p:cNvSpPr/>
          <p:nvPr/>
        </p:nvSpPr>
        <p:spPr>
          <a:xfrm>
            <a:off x="2949677" y="5744647"/>
            <a:ext cx="3044634" cy="307777"/>
          </a:xfrm>
          <a:prstGeom prst="rect">
            <a:avLst/>
          </a:prstGeom>
        </p:spPr>
        <p:txBody>
          <a:bodyPr wrap="square">
            <a:spAutoFit/>
          </a:bodyPr>
          <a:lstStyle/>
          <a:p>
            <a:pPr algn="ctr"/>
            <a:fld id="{7D3F3407-7730-F242-BB2D-9339F59887B4}" type="slidenum">
              <a:rPr lang="en-US" sz="1400" smtClean="0">
                <a:solidFill>
                  <a:prstClr val="black"/>
                </a:solidFill>
              </a:rPr>
              <a:pPr algn="ctr"/>
              <a:t>113</a:t>
            </a:fld>
            <a:endParaRPr lang="en-US" sz="1400"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606550"/>
            <a:ext cx="8229600" cy="3952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091154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tx1"/>
                </a:solidFill>
              </a:rPr>
              <a:t>Schedule J—Subcontract Information</a:t>
            </a:r>
            <a:endParaRPr lang="en-US" sz="3200" dirty="0"/>
          </a:p>
        </p:txBody>
      </p:sp>
      <p:sp>
        <p:nvSpPr>
          <p:cNvPr id="5" name="Rectangle 4"/>
          <p:cNvSpPr/>
          <p:nvPr/>
        </p:nvSpPr>
        <p:spPr>
          <a:xfrm rot="10950042" flipV="1">
            <a:off x="4351427" y="5860435"/>
            <a:ext cx="441146" cy="307777"/>
          </a:xfrm>
          <a:prstGeom prst="rect">
            <a:avLst/>
          </a:prstGeom>
        </p:spPr>
        <p:txBody>
          <a:bodyPr wrap="square">
            <a:spAutoFit/>
          </a:bodyPr>
          <a:lstStyle/>
          <a:p>
            <a:fld id="{7D3F3407-7730-F242-BB2D-9339F59887B4}" type="slidenum">
              <a:rPr lang="en-US" sz="1400" smtClean="0"/>
              <a:pPr/>
              <a:t>114</a:t>
            </a:fld>
            <a:endParaRPr lang="en-US" sz="1400"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492624"/>
            <a:ext cx="8229600" cy="432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491588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tx1"/>
                </a:solidFill>
              </a:rPr>
              <a:t>Schedule K—Hours and Amounts on Time and Material (T&amp;M) Contracts</a:t>
            </a:r>
            <a:endParaRPr lang="en-US" sz="2400" dirty="0"/>
          </a:p>
        </p:txBody>
      </p:sp>
      <p:sp>
        <p:nvSpPr>
          <p:cNvPr id="5" name="Rectangle 4"/>
          <p:cNvSpPr/>
          <p:nvPr/>
        </p:nvSpPr>
        <p:spPr>
          <a:xfrm rot="10800000" flipV="1">
            <a:off x="4351427" y="5860430"/>
            <a:ext cx="441146" cy="307777"/>
          </a:xfrm>
          <a:prstGeom prst="rect">
            <a:avLst/>
          </a:prstGeom>
        </p:spPr>
        <p:txBody>
          <a:bodyPr wrap="square">
            <a:spAutoFit/>
          </a:bodyPr>
          <a:lstStyle/>
          <a:p>
            <a:fld id="{7D3F3407-7730-F242-BB2D-9339F59887B4}" type="slidenum">
              <a:rPr lang="en-US" sz="1400" smtClean="0"/>
              <a:pPr/>
              <a:t>115</a:t>
            </a:fld>
            <a:endParaRPr lang="en-US" sz="1400"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606551"/>
            <a:ext cx="8229600" cy="4103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485199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3550"/>
            <a:ext cx="8229600" cy="1066486"/>
          </a:xfrm>
        </p:spPr>
        <p:txBody>
          <a:bodyPr/>
          <a:lstStyle/>
          <a:p>
            <a:r>
              <a:rPr lang="en-US" b="1" dirty="0" smtClean="0">
                <a:solidFill>
                  <a:schemeClr val="tx1"/>
                </a:solidFill>
              </a:rPr>
              <a:t>Schedule L—Payroll Reconciliation</a:t>
            </a:r>
            <a:endParaRPr lang="en-US" dirty="0"/>
          </a:p>
        </p:txBody>
      </p:sp>
      <p:sp>
        <p:nvSpPr>
          <p:cNvPr id="5" name="Rectangle 4"/>
          <p:cNvSpPr/>
          <p:nvPr/>
        </p:nvSpPr>
        <p:spPr>
          <a:xfrm>
            <a:off x="4351427" y="5869859"/>
            <a:ext cx="441146" cy="307777"/>
          </a:xfrm>
          <a:prstGeom prst="rect">
            <a:avLst/>
          </a:prstGeom>
        </p:spPr>
        <p:txBody>
          <a:bodyPr wrap="square">
            <a:spAutoFit/>
          </a:bodyPr>
          <a:lstStyle/>
          <a:p>
            <a:fld id="{7D3F3407-7730-F242-BB2D-9339F59887B4}" type="slidenum">
              <a:rPr lang="en-US" sz="1400" smtClean="0"/>
              <a:pPr/>
              <a:t>116</a:t>
            </a:fld>
            <a:endParaRPr lang="en-US" sz="1400"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7155" y="1350246"/>
            <a:ext cx="8069690" cy="451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325188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tx1"/>
                </a:solidFill>
              </a:rPr>
              <a:t>Schedule</a:t>
            </a:r>
            <a:r>
              <a:rPr lang="en-US" b="1" dirty="0" smtClean="0">
                <a:solidFill>
                  <a:schemeClr val="tx1"/>
                </a:solidFill>
              </a:rPr>
              <a:t> </a:t>
            </a:r>
            <a:r>
              <a:rPr lang="en-US" sz="3200" b="1" dirty="0" smtClean="0">
                <a:solidFill>
                  <a:schemeClr val="tx1"/>
                </a:solidFill>
              </a:rPr>
              <a:t>M—Accounting/Organization Changes, etc.</a:t>
            </a:r>
            <a:endParaRPr lang="en-US" sz="3200" dirty="0"/>
          </a:p>
        </p:txBody>
      </p:sp>
      <p:sp>
        <p:nvSpPr>
          <p:cNvPr id="3" name="Content Placeholder 2"/>
          <p:cNvSpPr>
            <a:spLocks noGrp="1"/>
          </p:cNvSpPr>
          <p:nvPr>
            <p:ph idx="1"/>
          </p:nvPr>
        </p:nvSpPr>
        <p:spPr>
          <a:xfrm>
            <a:off x="457200" y="1606551"/>
            <a:ext cx="8229600" cy="3894598"/>
          </a:xfrm>
        </p:spPr>
        <p:txBody>
          <a:bodyPr/>
          <a:lstStyle/>
          <a:p>
            <a:r>
              <a:rPr lang="en-US" dirty="0" smtClean="0"/>
              <a:t>This schedule provides information to the auditor related to the following:</a:t>
            </a:r>
          </a:p>
          <a:p>
            <a:pPr lvl="1"/>
            <a:r>
              <a:rPr lang="en-US" dirty="0" smtClean="0"/>
              <a:t>Significant decisions, agreements or approvals (e.g. pension plan, billing rates or contract ceilings)</a:t>
            </a:r>
          </a:p>
          <a:p>
            <a:pPr lvl="1"/>
            <a:r>
              <a:rPr lang="en-US" dirty="0" smtClean="0"/>
              <a:t>Significant accounting or organization changes (e.g. changes to indirect pool structure or mergers and acquisitions)</a:t>
            </a:r>
          </a:p>
          <a:p>
            <a:endParaRPr lang="en-US" dirty="0"/>
          </a:p>
        </p:txBody>
      </p:sp>
      <p:sp>
        <p:nvSpPr>
          <p:cNvPr id="4" name="Rectangle 3"/>
          <p:cNvSpPr/>
          <p:nvPr/>
        </p:nvSpPr>
        <p:spPr>
          <a:xfrm rot="10800000" flipV="1">
            <a:off x="4351427" y="5865474"/>
            <a:ext cx="441146" cy="307777"/>
          </a:xfrm>
          <a:prstGeom prst="rect">
            <a:avLst/>
          </a:prstGeom>
        </p:spPr>
        <p:txBody>
          <a:bodyPr wrap="square">
            <a:spAutoFit/>
          </a:bodyPr>
          <a:lstStyle/>
          <a:p>
            <a:fld id="{7D3F3407-7730-F242-BB2D-9339F59887B4}" type="slidenum">
              <a:rPr lang="en-US" sz="1400" smtClean="0"/>
              <a:pPr/>
              <a:t>117</a:t>
            </a:fld>
            <a:endParaRPr lang="en-US" sz="1400" dirty="0"/>
          </a:p>
        </p:txBody>
      </p:sp>
    </p:spTree>
    <p:extLst>
      <p:ext uri="{BB962C8B-B14F-4D97-AF65-F5344CB8AC3E}">
        <p14:creationId xmlns:p14="http://schemas.microsoft.com/office/powerpoint/2010/main" val="195129951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tx1"/>
                </a:solidFill>
              </a:rPr>
              <a:t>Schedule N—Certificate of Indirect Costs</a:t>
            </a:r>
            <a:endParaRPr lang="en-US" sz="3200" dirty="0"/>
          </a:p>
        </p:txBody>
      </p:sp>
      <p:sp>
        <p:nvSpPr>
          <p:cNvPr id="6" name="Rectangle 5"/>
          <p:cNvSpPr/>
          <p:nvPr/>
        </p:nvSpPr>
        <p:spPr>
          <a:xfrm>
            <a:off x="2639962" y="5966897"/>
            <a:ext cx="3295612" cy="307777"/>
          </a:xfrm>
          <a:prstGeom prst="rect">
            <a:avLst/>
          </a:prstGeom>
        </p:spPr>
        <p:txBody>
          <a:bodyPr wrap="square">
            <a:spAutoFit/>
          </a:bodyPr>
          <a:lstStyle/>
          <a:p>
            <a:pPr algn="ctr"/>
            <a:fld id="{7D3F3407-7730-F242-BB2D-9339F59887B4}" type="slidenum">
              <a:rPr lang="en-US" sz="1400" smtClean="0">
                <a:solidFill>
                  <a:prstClr val="black"/>
                </a:solidFill>
              </a:rPr>
              <a:pPr algn="ctr"/>
              <a:t>118</a:t>
            </a:fld>
            <a:endParaRPr lang="en-US" sz="1400"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39962" y="1502876"/>
            <a:ext cx="4014335" cy="435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984513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tx1"/>
                </a:solidFill>
              </a:rPr>
              <a:t>Schedule O—Contract Closing Info</a:t>
            </a:r>
            <a:endParaRPr lang="en-US" sz="3200" dirty="0"/>
          </a:p>
        </p:txBody>
      </p:sp>
      <p:sp>
        <p:nvSpPr>
          <p:cNvPr id="5" name="Rectangle 4"/>
          <p:cNvSpPr/>
          <p:nvPr/>
        </p:nvSpPr>
        <p:spPr>
          <a:xfrm rot="10800000" flipV="1">
            <a:off x="4351427" y="5860431"/>
            <a:ext cx="441146" cy="307777"/>
          </a:xfrm>
          <a:prstGeom prst="rect">
            <a:avLst/>
          </a:prstGeom>
        </p:spPr>
        <p:txBody>
          <a:bodyPr wrap="square">
            <a:spAutoFit/>
          </a:bodyPr>
          <a:lstStyle/>
          <a:p>
            <a:fld id="{7D3F3407-7730-F242-BB2D-9339F59887B4}" type="slidenum">
              <a:rPr lang="en-US" sz="1400" smtClean="0"/>
              <a:pPr/>
              <a:t>119</a:t>
            </a:fld>
            <a:endParaRPr lang="en-US" sz="1400"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606550"/>
            <a:ext cx="8229600" cy="4137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2743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DCAA Initiatives/Changes Affecting Small Business</a:t>
            </a:r>
          </a:p>
        </p:txBody>
      </p:sp>
      <p:sp>
        <p:nvSpPr>
          <p:cNvPr id="3" name="Content Placeholder 2"/>
          <p:cNvSpPr>
            <a:spLocks noGrp="1"/>
          </p:cNvSpPr>
          <p:nvPr>
            <p:ph idx="1"/>
          </p:nvPr>
        </p:nvSpPr>
        <p:spPr/>
        <p:txBody>
          <a:bodyPr/>
          <a:lstStyle/>
          <a:p>
            <a:r>
              <a:rPr lang="en-US" dirty="0"/>
              <a:t>Small Business Outreach </a:t>
            </a:r>
            <a:r>
              <a:rPr lang="en-US" dirty="0" smtClean="0"/>
              <a:t>Initiative (cont.)</a:t>
            </a:r>
          </a:p>
          <a:p>
            <a:pPr lvl="1"/>
            <a:r>
              <a:rPr lang="en-US" dirty="0" smtClean="0"/>
              <a:t>Mandatory auditor </a:t>
            </a:r>
            <a:r>
              <a:rPr lang="en-US" dirty="0"/>
              <a:t>s</a:t>
            </a:r>
            <a:r>
              <a:rPr lang="en-US" dirty="0" smtClean="0"/>
              <a:t>mall </a:t>
            </a:r>
            <a:r>
              <a:rPr lang="en-US" dirty="0"/>
              <a:t>b</a:t>
            </a:r>
            <a:r>
              <a:rPr lang="en-US" dirty="0" smtClean="0"/>
              <a:t>usiness </a:t>
            </a:r>
            <a:r>
              <a:rPr lang="en-US" dirty="0"/>
              <a:t>a</a:t>
            </a:r>
            <a:r>
              <a:rPr lang="en-US" dirty="0" smtClean="0"/>
              <a:t>udit </a:t>
            </a:r>
            <a:r>
              <a:rPr lang="en-US" dirty="0"/>
              <a:t>t</a:t>
            </a:r>
            <a:r>
              <a:rPr lang="en-US" dirty="0" smtClean="0"/>
              <a:t>raining to Include:</a:t>
            </a:r>
          </a:p>
          <a:p>
            <a:pPr lvl="2"/>
            <a:r>
              <a:rPr lang="en-US" dirty="0" smtClean="0"/>
              <a:t>Background on importance of small </a:t>
            </a:r>
            <a:r>
              <a:rPr lang="en-US" dirty="0"/>
              <a:t>b</a:t>
            </a:r>
            <a:r>
              <a:rPr lang="en-US" dirty="0" smtClean="0"/>
              <a:t>usiness</a:t>
            </a:r>
          </a:p>
          <a:p>
            <a:pPr lvl="2"/>
            <a:r>
              <a:rPr lang="en-US" dirty="0" smtClean="0"/>
              <a:t>General guidance </a:t>
            </a:r>
            <a:r>
              <a:rPr lang="en-US" dirty="0"/>
              <a:t>w</a:t>
            </a:r>
            <a:r>
              <a:rPr lang="en-US" dirty="0" smtClean="0"/>
              <a:t>hen </a:t>
            </a:r>
            <a:r>
              <a:rPr lang="en-US" dirty="0"/>
              <a:t>b</a:t>
            </a:r>
            <a:r>
              <a:rPr lang="en-US" dirty="0" smtClean="0"/>
              <a:t>eginning </a:t>
            </a:r>
            <a:r>
              <a:rPr lang="en-US" dirty="0"/>
              <a:t>a</a:t>
            </a:r>
            <a:r>
              <a:rPr lang="en-US" dirty="0" smtClean="0"/>
              <a:t>udit of small </a:t>
            </a:r>
            <a:r>
              <a:rPr lang="en-US" dirty="0"/>
              <a:t>b</a:t>
            </a:r>
            <a:r>
              <a:rPr lang="en-US" dirty="0" smtClean="0"/>
              <a:t>usiness</a:t>
            </a:r>
          </a:p>
          <a:p>
            <a:pPr lvl="2"/>
            <a:r>
              <a:rPr lang="en-US" dirty="0" smtClean="0"/>
              <a:t>Communicating with small </a:t>
            </a:r>
            <a:r>
              <a:rPr lang="en-US" dirty="0"/>
              <a:t>b</a:t>
            </a:r>
            <a:r>
              <a:rPr lang="en-US" dirty="0" smtClean="0"/>
              <a:t>usiness</a:t>
            </a:r>
          </a:p>
          <a:p>
            <a:pPr lvl="2"/>
            <a:r>
              <a:rPr lang="en-US" dirty="0" smtClean="0"/>
              <a:t>Auditing small </a:t>
            </a:r>
            <a:r>
              <a:rPr lang="en-US" dirty="0"/>
              <a:t>b</a:t>
            </a:r>
            <a:r>
              <a:rPr lang="en-US" dirty="0" smtClean="0"/>
              <a:t>usiness – focus on differences </a:t>
            </a:r>
            <a:r>
              <a:rPr lang="en-US" dirty="0"/>
              <a:t>b</a:t>
            </a:r>
            <a:r>
              <a:rPr lang="en-US" dirty="0" smtClean="0"/>
              <a:t>etween </a:t>
            </a:r>
            <a:r>
              <a:rPr lang="en-US" dirty="0"/>
              <a:t>l</a:t>
            </a:r>
            <a:r>
              <a:rPr lang="en-US" dirty="0" smtClean="0"/>
              <a:t>arge and small </a:t>
            </a:r>
            <a:r>
              <a:rPr lang="en-US" dirty="0"/>
              <a:t>b</a:t>
            </a:r>
            <a:r>
              <a:rPr lang="en-US" dirty="0" smtClean="0"/>
              <a:t>usiness</a:t>
            </a:r>
            <a:endParaRPr lang="en-US" dirty="0"/>
          </a:p>
          <a:p>
            <a:endParaRPr lang="en-US" dirty="0"/>
          </a:p>
        </p:txBody>
      </p:sp>
    </p:spTree>
    <p:extLst>
      <p:ext uri="{BB962C8B-B14F-4D97-AF65-F5344CB8AC3E}">
        <p14:creationId xmlns:p14="http://schemas.microsoft.com/office/powerpoint/2010/main" val="73067891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hlinkClick r:id="rId3"/>
              </a:rPr>
              <a:t>DCAA website</a:t>
            </a:r>
            <a:endParaRPr lang="en-US" dirty="0"/>
          </a:p>
        </p:txBody>
      </p:sp>
      <p:pic>
        <p:nvPicPr>
          <p:cNvPr id="3075" name="Picture 3"/>
          <p:cNvPicPr>
            <a:picLocks noGrp="1" noChangeAspect="1" noChangeArrowheads="1"/>
          </p:cNvPicPr>
          <p:nvPr>
            <p:ph type="pic" idx="1"/>
          </p:nvPr>
        </p:nvPicPr>
        <p:blipFill>
          <a:blip r:embed="rId4"/>
          <a:srcRect l="6873" r="6873"/>
          <a:stretch>
            <a:fillRect/>
          </a:stretch>
        </p:blipFill>
        <p:spPr bwMode="auto">
          <a:prstGeom prst="rect">
            <a:avLst/>
          </a:prstGeom>
          <a:noFill/>
          <a:ln w="9525">
            <a:noFill/>
            <a:miter lim="800000"/>
            <a:headEnd/>
            <a:tailEnd/>
          </a:ln>
        </p:spPr>
      </p:pic>
      <p:sp>
        <p:nvSpPr>
          <p:cNvPr id="7" name="Text Placeholder 6"/>
          <p:cNvSpPr>
            <a:spLocks noGrp="1"/>
          </p:cNvSpPr>
          <p:nvPr>
            <p:ph type="body" sz="half" idx="2"/>
          </p:nvPr>
        </p:nvSpPr>
        <p:spPr/>
        <p:txBody>
          <a:bodyPr anchor="b"/>
          <a:lstStyle/>
          <a:p>
            <a:pPr algn="ctr"/>
            <a:fld id="{7D3F3407-7730-F242-BB2D-9339F59887B4}" type="slidenum">
              <a:rPr lang="en-US" smtClean="0"/>
              <a:pPr algn="ctr"/>
              <a:t>120</a:t>
            </a:fld>
            <a:endParaRPr lang="en-US" dirty="0"/>
          </a:p>
        </p:txBody>
      </p:sp>
    </p:spTree>
    <p:extLst>
      <p:ext uri="{BB962C8B-B14F-4D97-AF65-F5344CB8AC3E}">
        <p14:creationId xmlns:p14="http://schemas.microsoft.com/office/powerpoint/2010/main" val="150415842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tx1"/>
                </a:solidFill>
              </a:rPr>
              <a:t>EXPLORING ICE MODEL</a:t>
            </a:r>
            <a:endParaRPr lang="en-US" sz="3200" dirty="0"/>
          </a:p>
        </p:txBody>
      </p:sp>
      <p:sp>
        <p:nvSpPr>
          <p:cNvPr id="3" name="Content Placeholder 2"/>
          <p:cNvSpPr>
            <a:spLocks noGrp="1"/>
          </p:cNvSpPr>
          <p:nvPr>
            <p:ph idx="1"/>
          </p:nvPr>
        </p:nvSpPr>
        <p:spPr>
          <a:xfrm>
            <a:off x="457200" y="1606551"/>
            <a:ext cx="8229600" cy="2817966"/>
          </a:xfrm>
        </p:spPr>
        <p:txBody>
          <a:bodyPr/>
          <a:lstStyle/>
          <a:p>
            <a:pPr algn="ctr">
              <a:buClr>
                <a:srgbClr val="FFFFFF"/>
              </a:buClr>
              <a:buNone/>
            </a:pPr>
            <a:r>
              <a:rPr lang="en-US" b="1" i="1" dirty="0" smtClean="0"/>
              <a:t>ICE MANUAL.DOC</a:t>
            </a:r>
          </a:p>
          <a:p>
            <a:pPr algn="ctr">
              <a:buClr>
                <a:srgbClr val="FFFFFF"/>
              </a:buClr>
              <a:buNone/>
            </a:pPr>
            <a:endParaRPr lang="en-US" b="1" i="1" dirty="0" smtClean="0"/>
          </a:p>
          <a:p>
            <a:pPr algn="ctr">
              <a:buClr>
                <a:srgbClr val="FFFFFF"/>
              </a:buClr>
              <a:buNone/>
            </a:pPr>
            <a:r>
              <a:rPr lang="en-US" b="1" i="1" dirty="0" smtClean="0"/>
              <a:t>Complete Instructions for Using the ICE Model</a:t>
            </a:r>
          </a:p>
          <a:p>
            <a:endParaRPr lang="en-US" dirty="0"/>
          </a:p>
        </p:txBody>
      </p:sp>
      <p:sp>
        <p:nvSpPr>
          <p:cNvPr id="5" name="Rectangle 4"/>
          <p:cNvSpPr/>
          <p:nvPr/>
        </p:nvSpPr>
        <p:spPr>
          <a:xfrm>
            <a:off x="3819832" y="5936735"/>
            <a:ext cx="2026841" cy="307777"/>
          </a:xfrm>
          <a:prstGeom prst="rect">
            <a:avLst/>
          </a:prstGeom>
        </p:spPr>
        <p:txBody>
          <a:bodyPr wrap="square">
            <a:spAutoFit/>
          </a:bodyPr>
          <a:lstStyle/>
          <a:p>
            <a:pPr lvl="0" algn="ctr"/>
            <a:fld id="{7D3F3407-7730-F242-BB2D-9339F59887B4}" type="slidenum">
              <a:rPr lang="en-US" sz="1400" smtClean="0">
                <a:solidFill>
                  <a:prstClr val="black"/>
                </a:solidFill>
              </a:rPr>
              <a:pPr lvl="0" algn="ctr"/>
              <a:t>121</a:t>
            </a:fld>
            <a:endParaRPr lang="en-US" sz="1400" dirty="0">
              <a:solidFill>
                <a:prstClr val="black"/>
              </a:solidFill>
            </a:endParaRPr>
          </a:p>
        </p:txBody>
      </p:sp>
    </p:spTree>
    <p:extLst>
      <p:ext uri="{BB962C8B-B14F-4D97-AF65-F5344CB8AC3E}">
        <p14:creationId xmlns:p14="http://schemas.microsoft.com/office/powerpoint/2010/main" val="318057527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EXPLORING ICE MODEL</a:t>
            </a:r>
            <a:endParaRPr lang="en-US" dirty="0"/>
          </a:p>
        </p:txBody>
      </p:sp>
      <p:sp>
        <p:nvSpPr>
          <p:cNvPr id="3" name="Content Placeholder 2"/>
          <p:cNvSpPr>
            <a:spLocks noGrp="1"/>
          </p:cNvSpPr>
          <p:nvPr>
            <p:ph idx="1"/>
          </p:nvPr>
        </p:nvSpPr>
        <p:spPr>
          <a:xfrm>
            <a:off x="457200" y="1606551"/>
            <a:ext cx="8229600" cy="3953592"/>
          </a:xfrm>
        </p:spPr>
        <p:txBody>
          <a:bodyPr/>
          <a:lstStyle/>
          <a:p>
            <a:pPr marL="3257550" indent="-3257550" algn="ctr">
              <a:buClr>
                <a:srgbClr val="FFFFFF"/>
              </a:buClr>
              <a:buNone/>
            </a:pPr>
            <a:r>
              <a:rPr lang="en-US" b="1" u="sng" dirty="0" smtClean="0"/>
              <a:t>Includes Two Excel Files</a:t>
            </a:r>
            <a:r>
              <a:rPr lang="en-US" b="1" dirty="0" smtClean="0"/>
              <a:t> :</a:t>
            </a:r>
          </a:p>
          <a:p>
            <a:pPr marL="3257550" indent="-3257550">
              <a:buClr>
                <a:srgbClr val="FFFFFF"/>
              </a:buClr>
              <a:buNone/>
            </a:pPr>
            <a:endParaRPr lang="en-US" b="1" dirty="0" smtClean="0"/>
          </a:p>
          <a:p>
            <a:pPr marL="3257550" indent="-3257550">
              <a:buClr>
                <a:srgbClr val="FFFFFF"/>
              </a:buClr>
              <a:buNone/>
            </a:pPr>
            <a:r>
              <a:rPr lang="en-US" b="1" i="1" dirty="0" smtClean="0"/>
              <a:t>ICE_Model(2.0.1c).xls  - Template for Use</a:t>
            </a:r>
          </a:p>
          <a:p>
            <a:pPr marL="3257550" indent="-3257550">
              <a:buClr>
                <a:srgbClr val="FFFFFF"/>
              </a:buClr>
              <a:buNone/>
            </a:pPr>
            <a:r>
              <a:rPr lang="en-US" b="1" i="1" dirty="0" smtClean="0"/>
              <a:t>in Preparing Incurred Cost Proposal</a:t>
            </a:r>
          </a:p>
          <a:p>
            <a:pPr marL="3257550" indent="-3257550">
              <a:buClr>
                <a:srgbClr val="FFFFFF"/>
              </a:buClr>
              <a:buNone/>
            </a:pPr>
            <a:endParaRPr lang="en-US" b="1" i="1" dirty="0" smtClean="0"/>
          </a:p>
          <a:p>
            <a:pPr marL="3257550" indent="-3257550">
              <a:buClr>
                <a:srgbClr val="FFFFFF"/>
              </a:buClr>
              <a:buNone/>
            </a:pPr>
            <a:r>
              <a:rPr lang="en-US" b="1" i="1" dirty="0" smtClean="0"/>
              <a:t>ICE_Demo(2.0.1c).xls – Sample File with Data</a:t>
            </a:r>
          </a:p>
          <a:p>
            <a:pPr lvl="0" algn="ctr">
              <a:buNone/>
            </a:pPr>
            <a:endParaRPr lang="en-US" sz="1400" dirty="0" smtClean="0">
              <a:solidFill>
                <a:prstClr val="black"/>
              </a:solidFill>
            </a:endParaRPr>
          </a:p>
          <a:p>
            <a:pPr lvl="0" algn="ctr">
              <a:buNone/>
            </a:pPr>
            <a:endParaRPr lang="en-US" sz="1400" dirty="0" smtClean="0">
              <a:solidFill>
                <a:prstClr val="black"/>
              </a:solidFill>
            </a:endParaRPr>
          </a:p>
          <a:p>
            <a:pPr lvl="0" algn="ctr">
              <a:buNone/>
            </a:pPr>
            <a:fld id="{7D3F3407-7730-F242-BB2D-9339F59887B4}" type="slidenum">
              <a:rPr lang="en-US" sz="1400" smtClean="0">
                <a:solidFill>
                  <a:prstClr val="black"/>
                </a:solidFill>
              </a:rPr>
              <a:pPr lvl="0" algn="ctr">
                <a:buNone/>
              </a:pPr>
              <a:t>122</a:t>
            </a:fld>
            <a:endParaRPr lang="en-US" sz="1400" dirty="0" smtClean="0">
              <a:solidFill>
                <a:prstClr val="black"/>
              </a:solidFill>
            </a:endParaRPr>
          </a:p>
          <a:p>
            <a:pPr lvl="0" algn="ctr"/>
            <a:endParaRPr lang="en-US" dirty="0" smtClean="0">
              <a:solidFill>
                <a:prstClr val="black"/>
              </a:solidFill>
            </a:endParaRPr>
          </a:p>
          <a:p>
            <a:endParaRPr lang="en-US" dirty="0"/>
          </a:p>
        </p:txBody>
      </p:sp>
    </p:spTree>
    <p:extLst>
      <p:ext uri="{BB962C8B-B14F-4D97-AF65-F5344CB8AC3E}">
        <p14:creationId xmlns:p14="http://schemas.microsoft.com/office/powerpoint/2010/main" val="29924953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tx1"/>
                </a:solidFill>
              </a:rPr>
              <a:t>Other Schedules Provided by ICE</a:t>
            </a:r>
            <a:endParaRPr lang="en-US" sz="3200" dirty="0"/>
          </a:p>
        </p:txBody>
      </p:sp>
      <p:sp>
        <p:nvSpPr>
          <p:cNvPr id="3" name="Content Placeholder 2"/>
          <p:cNvSpPr>
            <a:spLocks noGrp="1"/>
          </p:cNvSpPr>
          <p:nvPr>
            <p:ph idx="1"/>
          </p:nvPr>
        </p:nvSpPr>
        <p:spPr>
          <a:xfrm>
            <a:off x="457200" y="1606551"/>
            <a:ext cx="8229600" cy="3570134"/>
          </a:xfrm>
        </p:spPr>
        <p:txBody>
          <a:bodyPr/>
          <a:lstStyle/>
          <a:p>
            <a:r>
              <a:rPr lang="en-US" sz="2800" dirty="0" smtClean="0"/>
              <a:t>The </a:t>
            </a:r>
            <a:r>
              <a:rPr lang="en-US" sz="2800" b="1" dirty="0" smtClean="0">
                <a:solidFill>
                  <a:schemeClr val="accent1"/>
                </a:solidFill>
              </a:rPr>
              <a:t>ICE</a:t>
            </a:r>
            <a:r>
              <a:rPr lang="en-US" sz="2800" dirty="0" smtClean="0"/>
              <a:t> program provides the following additional Schedules:</a:t>
            </a:r>
          </a:p>
          <a:p>
            <a:pPr lvl="1"/>
            <a:r>
              <a:rPr lang="en-US" sz="2400" dirty="0" smtClean="0"/>
              <a:t>Computation of Allowable IR&amp;D/B&amp;P costs (usually only applicable to major contractors)</a:t>
            </a:r>
          </a:p>
          <a:p>
            <a:pPr lvl="1"/>
            <a:r>
              <a:rPr lang="en-US" sz="2400" dirty="0" smtClean="0"/>
              <a:t>Comparative Analysis by pool and account</a:t>
            </a:r>
          </a:p>
          <a:p>
            <a:pPr lvl="1"/>
            <a:r>
              <a:rPr lang="en-US" sz="2400" dirty="0" smtClean="0"/>
              <a:t>Reconciliation of claim to corporate income tax return</a:t>
            </a:r>
          </a:p>
          <a:p>
            <a:pPr lvl="1"/>
            <a:r>
              <a:rPr lang="en-US" sz="2400" dirty="0" smtClean="0"/>
              <a:t>Contract Brief</a:t>
            </a:r>
          </a:p>
          <a:p>
            <a:pPr lvl="1"/>
            <a:r>
              <a:rPr lang="en-US" sz="2400" dirty="0" smtClean="0"/>
              <a:t>Executive Compensation form</a:t>
            </a:r>
          </a:p>
          <a:p>
            <a:endParaRPr lang="en-US" dirty="0"/>
          </a:p>
        </p:txBody>
      </p:sp>
      <p:sp>
        <p:nvSpPr>
          <p:cNvPr id="4" name="Rectangle 3"/>
          <p:cNvSpPr/>
          <p:nvPr/>
        </p:nvSpPr>
        <p:spPr>
          <a:xfrm>
            <a:off x="4351427" y="5829656"/>
            <a:ext cx="441146" cy="584775"/>
          </a:xfrm>
          <a:prstGeom prst="rect">
            <a:avLst/>
          </a:prstGeom>
        </p:spPr>
        <p:txBody>
          <a:bodyPr wrap="square">
            <a:spAutoFit/>
          </a:bodyPr>
          <a:lstStyle/>
          <a:p>
            <a:pPr lvl="0" algn="ctr"/>
            <a:fld id="{7D3F3407-7730-F242-BB2D-9339F59887B4}" type="slidenum">
              <a:rPr lang="en-US" sz="1400" smtClean="0">
                <a:solidFill>
                  <a:prstClr val="black"/>
                </a:solidFill>
              </a:rPr>
              <a:pPr lvl="0" algn="ctr"/>
              <a:t>123</a:t>
            </a:fld>
            <a:endParaRPr lang="en-US" sz="1400" dirty="0" smtClean="0">
              <a:solidFill>
                <a:prstClr val="black"/>
              </a:solidFill>
            </a:endParaRPr>
          </a:p>
          <a:p>
            <a:pPr lvl="0" algn="ctr"/>
            <a:endParaRPr lang="en-US" dirty="0">
              <a:solidFill>
                <a:prstClr val="black"/>
              </a:solidFill>
            </a:endParaRPr>
          </a:p>
        </p:txBody>
      </p:sp>
    </p:spTree>
    <p:extLst>
      <p:ext uri="{BB962C8B-B14F-4D97-AF65-F5344CB8AC3E}">
        <p14:creationId xmlns:p14="http://schemas.microsoft.com/office/powerpoint/2010/main" val="343926842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Penalties (FAR 42.709):</a:t>
            </a:r>
            <a:endParaRPr lang="en-US" dirty="0"/>
          </a:p>
        </p:txBody>
      </p:sp>
      <p:sp>
        <p:nvSpPr>
          <p:cNvPr id="3" name="Content Placeholder 2"/>
          <p:cNvSpPr>
            <a:spLocks noGrp="1"/>
          </p:cNvSpPr>
          <p:nvPr>
            <p:ph idx="1"/>
          </p:nvPr>
        </p:nvSpPr>
        <p:spPr>
          <a:xfrm>
            <a:off x="457200" y="1606550"/>
            <a:ext cx="8229600" cy="2714727"/>
          </a:xfrm>
        </p:spPr>
        <p:txBody>
          <a:bodyPr/>
          <a:lstStyle/>
          <a:p>
            <a:r>
              <a:rPr lang="en-US" dirty="0" smtClean="0"/>
              <a:t>Penalties will be assessed if a contractor claims an expressly unallowable indirect costs (as noted in FAR 31.2) in an incurred cost submission</a:t>
            </a:r>
          </a:p>
          <a:p>
            <a:r>
              <a:rPr lang="en-US" dirty="0" smtClean="0"/>
              <a:t>Two levels of penalties</a:t>
            </a:r>
            <a:endParaRPr lang="en-US" dirty="0"/>
          </a:p>
        </p:txBody>
      </p:sp>
      <p:sp>
        <p:nvSpPr>
          <p:cNvPr id="4" name="Rectangle 3"/>
          <p:cNvSpPr/>
          <p:nvPr/>
        </p:nvSpPr>
        <p:spPr>
          <a:xfrm>
            <a:off x="4351427" y="5829656"/>
            <a:ext cx="441146" cy="584775"/>
          </a:xfrm>
          <a:prstGeom prst="rect">
            <a:avLst/>
          </a:prstGeom>
        </p:spPr>
        <p:txBody>
          <a:bodyPr wrap="square">
            <a:spAutoFit/>
          </a:bodyPr>
          <a:lstStyle/>
          <a:p>
            <a:pPr lvl="0" algn="ctr"/>
            <a:fld id="{7D3F3407-7730-F242-BB2D-9339F59887B4}" type="slidenum">
              <a:rPr lang="en-US" sz="1400" smtClean="0">
                <a:solidFill>
                  <a:prstClr val="black"/>
                </a:solidFill>
              </a:rPr>
              <a:pPr lvl="0" algn="ctr"/>
              <a:t>124</a:t>
            </a:fld>
            <a:endParaRPr lang="en-US" sz="1400" dirty="0" smtClean="0">
              <a:solidFill>
                <a:prstClr val="black"/>
              </a:solidFill>
            </a:endParaRPr>
          </a:p>
          <a:p>
            <a:pPr lvl="0" algn="ctr"/>
            <a:endParaRPr lang="en-US" dirty="0">
              <a:solidFill>
                <a:prstClr val="black"/>
              </a:solidFill>
            </a:endParaRPr>
          </a:p>
        </p:txBody>
      </p:sp>
    </p:spTree>
    <p:extLst>
      <p:ext uri="{BB962C8B-B14F-4D97-AF65-F5344CB8AC3E}">
        <p14:creationId xmlns:p14="http://schemas.microsoft.com/office/powerpoint/2010/main" val="43865101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Common Deficiencies:</a:t>
            </a:r>
            <a:endParaRPr lang="en-US" sz="3200" dirty="0"/>
          </a:p>
        </p:txBody>
      </p:sp>
      <p:sp>
        <p:nvSpPr>
          <p:cNvPr id="3" name="Content Placeholder 2"/>
          <p:cNvSpPr>
            <a:spLocks noGrp="1"/>
          </p:cNvSpPr>
          <p:nvPr>
            <p:ph idx="1"/>
          </p:nvPr>
        </p:nvSpPr>
        <p:spPr>
          <a:xfrm>
            <a:off x="457200" y="1606551"/>
            <a:ext cx="8229600" cy="3879850"/>
          </a:xfrm>
        </p:spPr>
        <p:txBody>
          <a:bodyPr/>
          <a:lstStyle/>
          <a:p>
            <a:r>
              <a:rPr lang="en-US" sz="2400" dirty="0" smtClean="0"/>
              <a:t>Signed certification not included or not signed by at least a Vice President or CFO (schedule N)</a:t>
            </a:r>
          </a:p>
          <a:p>
            <a:r>
              <a:rPr lang="en-US" sz="2400" dirty="0" smtClean="0"/>
              <a:t>Lack of subcontractor information (schedule J)</a:t>
            </a:r>
          </a:p>
          <a:p>
            <a:r>
              <a:rPr lang="en-US" sz="2400" dirty="0" smtClean="0"/>
              <a:t>Not all intermediate allocations disclosed (sch. D)</a:t>
            </a:r>
          </a:p>
          <a:p>
            <a:r>
              <a:rPr lang="en-US" sz="2400" dirty="0" smtClean="0"/>
              <a:t>Unallowable costs not included in G&amp;A base (sch. E)</a:t>
            </a:r>
          </a:p>
          <a:p>
            <a:r>
              <a:rPr lang="en-US" sz="2400" dirty="0" smtClean="0"/>
              <a:t>IR&amp;D/B&amp;P not fully burdened (sch. B)</a:t>
            </a:r>
          </a:p>
          <a:p>
            <a:r>
              <a:rPr lang="en-US" sz="2400" dirty="0" smtClean="0"/>
              <a:t>Physically complete contracts not shown on sch. I &amp; O</a:t>
            </a:r>
          </a:p>
          <a:p>
            <a:r>
              <a:rPr lang="en-US" sz="2400" dirty="0" smtClean="0"/>
              <a:t>Government participation not calculated for all final indirect rates (schedule H-1)</a:t>
            </a:r>
          </a:p>
          <a:p>
            <a:endParaRPr lang="en-US" dirty="0"/>
          </a:p>
        </p:txBody>
      </p:sp>
      <p:sp>
        <p:nvSpPr>
          <p:cNvPr id="4" name="Rectangle 3"/>
          <p:cNvSpPr/>
          <p:nvPr/>
        </p:nvSpPr>
        <p:spPr>
          <a:xfrm>
            <a:off x="4351427" y="5829656"/>
            <a:ext cx="441146" cy="584775"/>
          </a:xfrm>
          <a:prstGeom prst="rect">
            <a:avLst/>
          </a:prstGeom>
        </p:spPr>
        <p:txBody>
          <a:bodyPr wrap="square">
            <a:spAutoFit/>
          </a:bodyPr>
          <a:lstStyle/>
          <a:p>
            <a:pPr lvl="0" algn="ctr"/>
            <a:fld id="{7D3F3407-7730-F242-BB2D-9339F59887B4}" type="slidenum">
              <a:rPr lang="en-US" sz="1400" smtClean="0">
                <a:solidFill>
                  <a:prstClr val="black"/>
                </a:solidFill>
              </a:rPr>
              <a:pPr lvl="0" algn="ctr"/>
              <a:t>125</a:t>
            </a:fld>
            <a:endParaRPr lang="en-US" sz="1400" dirty="0" smtClean="0">
              <a:solidFill>
                <a:prstClr val="black"/>
              </a:solidFill>
            </a:endParaRPr>
          </a:p>
          <a:p>
            <a:pPr lvl="0" algn="ctr"/>
            <a:endParaRPr lang="en-US" dirty="0">
              <a:solidFill>
                <a:prstClr val="black"/>
              </a:solidFill>
            </a:endParaRPr>
          </a:p>
        </p:txBody>
      </p:sp>
    </p:spTree>
    <p:extLst>
      <p:ext uri="{BB962C8B-B14F-4D97-AF65-F5344CB8AC3E}">
        <p14:creationId xmlns:p14="http://schemas.microsoft.com/office/powerpoint/2010/main" val="251789837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Questions:</a:t>
            </a:r>
            <a:endParaRPr lang="en-US" dirty="0"/>
          </a:p>
        </p:txBody>
      </p:sp>
      <p:sp>
        <p:nvSpPr>
          <p:cNvPr id="3" name="Content Placeholder 2"/>
          <p:cNvSpPr>
            <a:spLocks noGrp="1"/>
          </p:cNvSpPr>
          <p:nvPr>
            <p:ph idx="1"/>
          </p:nvPr>
        </p:nvSpPr>
        <p:spPr>
          <a:xfrm>
            <a:off x="457200" y="1606550"/>
            <a:ext cx="8229600" cy="1947811"/>
          </a:xfrm>
        </p:spPr>
        <p:txBody>
          <a:bodyPr/>
          <a:lstStyle/>
          <a:p>
            <a:r>
              <a:rPr lang="en-US" dirty="0" smtClean="0"/>
              <a:t>Do I have to use the ICE model?</a:t>
            </a:r>
          </a:p>
          <a:p>
            <a:pPr lvl="1"/>
            <a:r>
              <a:rPr lang="en-US" sz="2400" dirty="0" smtClean="0"/>
              <a:t>No, contractor may use any format; However, the ICE model does provide all the schedules required per FAR 52.216-7</a:t>
            </a:r>
          </a:p>
          <a:p>
            <a:endParaRPr lang="en-US" dirty="0"/>
          </a:p>
        </p:txBody>
      </p:sp>
      <p:sp>
        <p:nvSpPr>
          <p:cNvPr id="4" name="Rectangle 3"/>
          <p:cNvSpPr/>
          <p:nvPr/>
        </p:nvSpPr>
        <p:spPr>
          <a:xfrm>
            <a:off x="4351427" y="5829656"/>
            <a:ext cx="441146" cy="584775"/>
          </a:xfrm>
          <a:prstGeom prst="rect">
            <a:avLst/>
          </a:prstGeom>
        </p:spPr>
        <p:txBody>
          <a:bodyPr wrap="square">
            <a:spAutoFit/>
          </a:bodyPr>
          <a:lstStyle/>
          <a:p>
            <a:pPr lvl="0" algn="ctr"/>
            <a:fld id="{7D3F3407-7730-F242-BB2D-9339F59887B4}" type="slidenum">
              <a:rPr lang="en-US" sz="1400" smtClean="0">
                <a:solidFill>
                  <a:prstClr val="black"/>
                </a:solidFill>
              </a:rPr>
              <a:pPr lvl="0" algn="ctr"/>
              <a:t>126</a:t>
            </a:fld>
            <a:endParaRPr lang="en-US" sz="1400" dirty="0" smtClean="0">
              <a:solidFill>
                <a:prstClr val="black"/>
              </a:solidFill>
            </a:endParaRPr>
          </a:p>
          <a:p>
            <a:pPr lvl="0" algn="ctr"/>
            <a:endParaRPr lang="en-US" dirty="0">
              <a:solidFill>
                <a:prstClr val="black"/>
              </a:solidFill>
            </a:endParaRPr>
          </a:p>
        </p:txBody>
      </p:sp>
    </p:spTree>
    <p:extLst>
      <p:ext uri="{BB962C8B-B14F-4D97-AF65-F5344CB8AC3E}">
        <p14:creationId xmlns:p14="http://schemas.microsoft.com/office/powerpoint/2010/main" val="356161998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Questions:</a:t>
            </a:r>
            <a:endParaRPr lang="en-US" dirty="0"/>
          </a:p>
        </p:txBody>
      </p:sp>
      <p:sp>
        <p:nvSpPr>
          <p:cNvPr id="3" name="Content Placeholder 2"/>
          <p:cNvSpPr>
            <a:spLocks noGrp="1"/>
          </p:cNvSpPr>
          <p:nvPr>
            <p:ph idx="1"/>
          </p:nvPr>
        </p:nvSpPr>
        <p:spPr/>
        <p:txBody>
          <a:bodyPr/>
          <a:lstStyle/>
          <a:p>
            <a:r>
              <a:rPr lang="en-US" dirty="0" smtClean="0"/>
              <a:t>Can DCAA grant an extension for submitting my final incurred cost rate proposal? </a:t>
            </a:r>
          </a:p>
          <a:p>
            <a:pPr lvl="1"/>
            <a:r>
              <a:rPr lang="en-US" sz="2000" b="1" dirty="0" smtClean="0"/>
              <a:t> </a:t>
            </a:r>
            <a:r>
              <a:rPr lang="en-US" sz="2400" dirty="0" smtClean="0"/>
              <a:t>No. Extensions for submitting final rate proposals can only be granted by the administrative contracting officer per FAR 42.302 and FAR 42.705-1(b)(1)(ii). To locate your responsible administrative contracting officer, please contact the Defense Contract Management Agency (DCMA). </a:t>
            </a:r>
            <a:endParaRPr lang="en-US" sz="2400" dirty="0"/>
          </a:p>
        </p:txBody>
      </p:sp>
      <p:sp>
        <p:nvSpPr>
          <p:cNvPr id="4" name="Rectangle 3"/>
          <p:cNvSpPr/>
          <p:nvPr/>
        </p:nvSpPr>
        <p:spPr>
          <a:xfrm>
            <a:off x="4351427" y="5829656"/>
            <a:ext cx="441146" cy="584775"/>
          </a:xfrm>
          <a:prstGeom prst="rect">
            <a:avLst/>
          </a:prstGeom>
        </p:spPr>
        <p:txBody>
          <a:bodyPr wrap="square">
            <a:spAutoFit/>
          </a:bodyPr>
          <a:lstStyle/>
          <a:p>
            <a:pPr lvl="0" algn="ctr"/>
            <a:fld id="{7D3F3407-7730-F242-BB2D-9339F59887B4}" type="slidenum">
              <a:rPr lang="en-US" sz="1400" smtClean="0">
                <a:solidFill>
                  <a:prstClr val="black"/>
                </a:solidFill>
              </a:rPr>
              <a:pPr lvl="0" algn="ctr"/>
              <a:t>127</a:t>
            </a:fld>
            <a:endParaRPr lang="en-US" sz="1400" dirty="0" smtClean="0">
              <a:solidFill>
                <a:prstClr val="black"/>
              </a:solidFill>
            </a:endParaRPr>
          </a:p>
          <a:p>
            <a:pPr lvl="0" algn="ctr"/>
            <a:endParaRPr lang="en-US" dirty="0">
              <a:solidFill>
                <a:prstClr val="black"/>
              </a:solidFill>
            </a:endParaRPr>
          </a:p>
        </p:txBody>
      </p:sp>
    </p:spTree>
    <p:extLst>
      <p:ext uri="{BB962C8B-B14F-4D97-AF65-F5344CB8AC3E}">
        <p14:creationId xmlns:p14="http://schemas.microsoft.com/office/powerpoint/2010/main" val="122280231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Questions:</a:t>
            </a:r>
            <a:endParaRPr lang="en-US" dirty="0"/>
          </a:p>
        </p:txBody>
      </p:sp>
      <p:sp>
        <p:nvSpPr>
          <p:cNvPr id="3" name="Content Placeholder 2"/>
          <p:cNvSpPr>
            <a:spLocks noGrp="1"/>
          </p:cNvSpPr>
          <p:nvPr>
            <p:ph idx="1"/>
          </p:nvPr>
        </p:nvSpPr>
        <p:spPr>
          <a:xfrm>
            <a:off x="457200" y="1606551"/>
            <a:ext cx="8229600" cy="3584882"/>
          </a:xfrm>
        </p:spPr>
        <p:txBody>
          <a:bodyPr/>
          <a:lstStyle/>
          <a:p>
            <a:r>
              <a:rPr lang="en-US" sz="2800" dirty="0" smtClean="0"/>
              <a:t>When will DCAA determine adequacy of my incurred cost submission and perform the incurred cost audit?</a:t>
            </a:r>
          </a:p>
          <a:p>
            <a:pPr lvl="1"/>
            <a:r>
              <a:rPr lang="en-US" sz="2400" dirty="0" smtClean="0"/>
              <a:t>Auditors should evaluate a contractor’s incurred cost proposal upon receipt and immediately notify the contracting officer of significant deficiencies.</a:t>
            </a:r>
          </a:p>
          <a:p>
            <a:pPr lvl="1"/>
            <a:r>
              <a:rPr lang="en-US" sz="2400" dirty="0" smtClean="0"/>
              <a:t>It is DCAA policy that indirect submissions will be audited as promptly as possible after receipt.</a:t>
            </a:r>
          </a:p>
          <a:p>
            <a:pPr lvl="1">
              <a:buFont typeface="Wingdings" pitchFamily="2" charset="2"/>
              <a:buChar char="Ø"/>
            </a:pPr>
            <a:endParaRPr lang="en-US" dirty="0"/>
          </a:p>
        </p:txBody>
      </p:sp>
      <p:sp>
        <p:nvSpPr>
          <p:cNvPr id="4" name="Rectangle 3"/>
          <p:cNvSpPr/>
          <p:nvPr/>
        </p:nvSpPr>
        <p:spPr>
          <a:xfrm>
            <a:off x="4351427" y="5829656"/>
            <a:ext cx="441146" cy="584775"/>
          </a:xfrm>
          <a:prstGeom prst="rect">
            <a:avLst/>
          </a:prstGeom>
        </p:spPr>
        <p:txBody>
          <a:bodyPr wrap="square">
            <a:spAutoFit/>
          </a:bodyPr>
          <a:lstStyle/>
          <a:p>
            <a:pPr lvl="0" algn="ctr"/>
            <a:fld id="{7D3F3407-7730-F242-BB2D-9339F59887B4}" type="slidenum">
              <a:rPr lang="en-US" sz="1400" smtClean="0">
                <a:solidFill>
                  <a:prstClr val="black"/>
                </a:solidFill>
              </a:rPr>
              <a:pPr lvl="0" algn="ctr"/>
              <a:t>128</a:t>
            </a:fld>
            <a:endParaRPr lang="en-US" sz="1400" dirty="0" smtClean="0">
              <a:solidFill>
                <a:prstClr val="black"/>
              </a:solidFill>
            </a:endParaRPr>
          </a:p>
          <a:p>
            <a:pPr lvl="0" algn="ctr"/>
            <a:endParaRPr lang="en-US" dirty="0">
              <a:solidFill>
                <a:prstClr val="black"/>
              </a:solidFill>
            </a:endParaRPr>
          </a:p>
        </p:txBody>
      </p:sp>
    </p:spTree>
    <p:extLst>
      <p:ext uri="{BB962C8B-B14F-4D97-AF65-F5344CB8AC3E}">
        <p14:creationId xmlns:p14="http://schemas.microsoft.com/office/powerpoint/2010/main" val="77716092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Questions:</a:t>
            </a:r>
            <a:endParaRPr lang="en-US" dirty="0"/>
          </a:p>
        </p:txBody>
      </p:sp>
      <p:sp>
        <p:nvSpPr>
          <p:cNvPr id="3" name="Content Placeholder 2"/>
          <p:cNvSpPr>
            <a:spLocks noGrp="1"/>
          </p:cNvSpPr>
          <p:nvPr>
            <p:ph idx="1"/>
          </p:nvPr>
        </p:nvSpPr>
        <p:spPr>
          <a:xfrm>
            <a:off x="457200" y="1337482"/>
            <a:ext cx="8229600" cy="4488132"/>
          </a:xfrm>
        </p:spPr>
        <p:txBody>
          <a:bodyPr/>
          <a:lstStyle/>
          <a:p>
            <a:r>
              <a:rPr lang="en-US" sz="2000" b="1" dirty="0" smtClean="0"/>
              <a:t>I’m preparing my submission(s) (e.g. contract pricing proposal, forward pricing rates, incurred cost, etc.) and would like to ask the DCAA auditor some specific questions on my submission to make sure I’m on the right track. Will the DCAA auditor give me some specific advice on how to prepare my submission? </a:t>
            </a:r>
          </a:p>
          <a:p>
            <a:pPr lvl="1"/>
            <a:r>
              <a:rPr lang="en-US" sz="1500" dirty="0" smtClean="0"/>
              <a:t>Answer:</a:t>
            </a:r>
            <a:r>
              <a:rPr lang="en-US" sz="1600" dirty="0" smtClean="0">
                <a:solidFill>
                  <a:srgbClr val="FF0000"/>
                </a:solidFill>
              </a:rPr>
              <a:t> </a:t>
            </a:r>
            <a:r>
              <a:rPr lang="en-US" sz="1600" dirty="0" smtClean="0"/>
              <a:t>A DCAA auditor can answer general  questions related to the acquisition regulations. For example, if a contractor asked advice on what the FAR requires in certain situations, a DCAA auditor would be able to provide that information. Auditors may also provide general advice on what constitutes an adequate submission.  However, auditors are precluded from assisting contractors in preparing  and developing the contractor’s submission because doing so would create a significant threat to the auditor’s independence. Contractors should look under the “Guidance” and “Checklist and Tools” tabs on DCAA’s website for guidance </a:t>
            </a:r>
            <a:r>
              <a:rPr lang="en-US" sz="1800" dirty="0" smtClean="0"/>
              <a:t>about the adequacy of their specific submission.</a:t>
            </a:r>
            <a:r>
              <a:rPr lang="en-US" sz="1600" dirty="0" smtClean="0"/>
              <a:t>  </a:t>
            </a:r>
            <a:endParaRPr lang="en-US" sz="1500" dirty="0" smtClean="0"/>
          </a:p>
        </p:txBody>
      </p:sp>
      <p:sp>
        <p:nvSpPr>
          <p:cNvPr id="4" name="Rectangle 3"/>
          <p:cNvSpPr/>
          <p:nvPr/>
        </p:nvSpPr>
        <p:spPr>
          <a:xfrm>
            <a:off x="4351427" y="5829656"/>
            <a:ext cx="441146" cy="584775"/>
          </a:xfrm>
          <a:prstGeom prst="rect">
            <a:avLst/>
          </a:prstGeom>
        </p:spPr>
        <p:txBody>
          <a:bodyPr wrap="square">
            <a:spAutoFit/>
          </a:bodyPr>
          <a:lstStyle/>
          <a:p>
            <a:pPr lvl="0" algn="ctr"/>
            <a:fld id="{7D3F3407-7730-F242-BB2D-9339F59887B4}" type="slidenum">
              <a:rPr lang="en-US" sz="1400" smtClean="0">
                <a:solidFill>
                  <a:prstClr val="black"/>
                </a:solidFill>
              </a:rPr>
              <a:pPr lvl="0" algn="ctr"/>
              <a:t>129</a:t>
            </a:fld>
            <a:endParaRPr lang="en-US" sz="1400" dirty="0" smtClean="0">
              <a:solidFill>
                <a:prstClr val="black"/>
              </a:solidFill>
            </a:endParaRPr>
          </a:p>
          <a:p>
            <a:pPr lvl="0" algn="ctr"/>
            <a:endParaRPr lang="en-US" dirty="0">
              <a:solidFill>
                <a:prstClr val="black"/>
              </a:solidFill>
            </a:endParaRPr>
          </a:p>
        </p:txBody>
      </p:sp>
    </p:spTree>
    <p:extLst>
      <p:ext uri="{BB962C8B-B14F-4D97-AF65-F5344CB8AC3E}">
        <p14:creationId xmlns:p14="http://schemas.microsoft.com/office/powerpoint/2010/main" val="4037284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3550"/>
            <a:ext cx="8229600" cy="513912"/>
          </a:xfrm>
        </p:spPr>
        <p:txBody>
          <a:bodyPr/>
          <a:lstStyle/>
          <a:p>
            <a:r>
              <a:rPr lang="en-US" dirty="0" smtClean="0"/>
              <a:t>Small Business Focal Point</a:t>
            </a:r>
            <a:endParaRPr lang="en-US" dirty="0"/>
          </a:p>
        </p:txBody>
      </p:sp>
      <p:sp>
        <p:nvSpPr>
          <p:cNvPr id="3" name="Content Placeholder 2"/>
          <p:cNvSpPr>
            <a:spLocks noGrp="1"/>
          </p:cNvSpPr>
          <p:nvPr>
            <p:ph idx="1"/>
          </p:nvPr>
        </p:nvSpPr>
        <p:spPr>
          <a:xfrm>
            <a:off x="299545" y="977462"/>
            <a:ext cx="8544910" cy="4801859"/>
          </a:xfrm>
        </p:spPr>
        <p:txBody>
          <a:bodyPr/>
          <a:lstStyle/>
          <a:p>
            <a:pPr marL="0" indent="0">
              <a:buNone/>
            </a:pPr>
            <a:r>
              <a:rPr lang="en-GB" sz="2400" dirty="0"/>
              <a:t>The small business focal point advises the Agency Director on policy issues related to small business concerns, serves as the primary point of contact and source of information, and collects and monitors relevant data regarding the Agency's conduct of audits. The small business focal point's duties are segregated from ongoing audits in the field or any activities that could compromise the independence of the Agency or undermine compliance with applicable audit standards. </a:t>
            </a:r>
            <a:endParaRPr lang="en-US" sz="2400" dirty="0"/>
          </a:p>
          <a:p>
            <a:r>
              <a:rPr lang="en-GB" sz="2400" dirty="0"/>
              <a:t>Headquarters, Defense Contract Audit Agency</a:t>
            </a:r>
            <a:br>
              <a:rPr lang="en-GB" sz="2400" dirty="0"/>
            </a:br>
            <a:r>
              <a:rPr lang="en-GB" sz="2400" dirty="0"/>
              <a:t>Attn: Operations, Small Business Focal Point</a:t>
            </a:r>
            <a:br>
              <a:rPr lang="en-GB" sz="2400" dirty="0"/>
            </a:br>
            <a:r>
              <a:rPr lang="en-GB" sz="2400" dirty="0"/>
              <a:t>8725 John J. Kingman Road, Suite 2135</a:t>
            </a:r>
            <a:br>
              <a:rPr lang="en-GB" sz="2400" dirty="0"/>
            </a:br>
            <a:r>
              <a:rPr lang="en-GB" sz="2400" dirty="0"/>
              <a:t>Fort Belvoir, VA 22060-6219</a:t>
            </a:r>
            <a:br>
              <a:rPr lang="en-GB" sz="2400" dirty="0"/>
            </a:br>
            <a:r>
              <a:rPr lang="en-GB" sz="2400" dirty="0"/>
              <a:t>Chief, Operations Audit Liaison (937) 255-7789 or </a:t>
            </a:r>
            <a:r>
              <a:rPr lang="en-US" sz="2400" u="sng" dirty="0">
                <a:hlinkClick r:id="rId2"/>
              </a:rPr>
              <a:t>DCAA-OAL-SmallBusinessFocalPoint@dcaa.mil</a:t>
            </a:r>
            <a:endParaRPr lang="en-US" sz="2400" dirty="0"/>
          </a:p>
        </p:txBody>
      </p:sp>
    </p:spTree>
    <p:extLst>
      <p:ext uri="{BB962C8B-B14F-4D97-AF65-F5344CB8AC3E}">
        <p14:creationId xmlns:p14="http://schemas.microsoft.com/office/powerpoint/2010/main" val="21893217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t>Questions?</a:t>
            </a:r>
            <a:endParaRPr lang="en-US" dirty="0"/>
          </a:p>
        </p:txBody>
      </p:sp>
      <p:sp>
        <p:nvSpPr>
          <p:cNvPr id="4" name="Subtitle 3"/>
          <p:cNvSpPr>
            <a:spLocks noGrp="1"/>
          </p:cNvSpPr>
          <p:nvPr>
            <p:ph type="subTitle" idx="1"/>
          </p:nvPr>
        </p:nvSpPr>
        <p:spPr>
          <a:xfrm>
            <a:off x="4252040" y="5369356"/>
            <a:ext cx="639919" cy="898708"/>
          </a:xfrm>
          <a:prstGeom prst="rect">
            <a:avLst/>
          </a:prstGeom>
        </p:spPr>
        <p:txBody>
          <a:bodyPr wrap="square" anchor="b">
            <a:spAutoFit/>
          </a:bodyPr>
          <a:lstStyle/>
          <a:p>
            <a:pPr lvl="0" algn="ctr"/>
            <a:fld id="{7D3F3407-7730-F242-BB2D-9339F59887B4}" type="slidenum">
              <a:rPr lang="en-US" sz="1400" smtClean="0">
                <a:solidFill>
                  <a:prstClr val="black"/>
                </a:solidFill>
              </a:rPr>
              <a:pPr lvl="0" algn="ctr"/>
              <a:t>130</a:t>
            </a:fld>
            <a:endParaRPr lang="en-US" sz="1400" dirty="0" smtClean="0">
              <a:solidFill>
                <a:prstClr val="black"/>
              </a:solidFill>
            </a:endParaRPr>
          </a:p>
          <a:p>
            <a:pPr lvl="0" algn="ctr"/>
            <a:endParaRPr lang="en-US" dirty="0">
              <a:solidFill>
                <a:prstClr val="black"/>
              </a:solidFill>
            </a:endParaRPr>
          </a:p>
        </p:txBody>
      </p:sp>
    </p:spTree>
    <p:extLst>
      <p:ext uri="{BB962C8B-B14F-4D97-AF65-F5344CB8AC3E}">
        <p14:creationId xmlns:p14="http://schemas.microsoft.com/office/powerpoint/2010/main" val="466558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0" y="353661"/>
            <a:ext cx="91440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ts val="4075"/>
              </a:lnSpc>
            </a:pPr>
            <a:r>
              <a:rPr lang="en-US" sz="3600" dirty="0" smtClean="0"/>
              <a:t>DCAA Internet Resources</a:t>
            </a:r>
            <a:br>
              <a:rPr lang="en-US" sz="3600" dirty="0" smtClean="0"/>
            </a:br>
            <a:r>
              <a:rPr lang="en-US" sz="3600" dirty="0" smtClean="0"/>
              <a:t>www.dcaa.mil</a:t>
            </a:r>
          </a:p>
        </p:txBody>
      </p:sp>
      <p:sp>
        <p:nvSpPr>
          <p:cNvPr id="7171" name="Content Placeholder 2"/>
          <p:cNvSpPr>
            <a:spLocks noGrp="1"/>
          </p:cNvSpPr>
          <p:nvPr>
            <p:ph idx="1"/>
          </p:nvPr>
        </p:nvSpPr>
        <p:spPr>
          <a:xfrm>
            <a:off x="304800" y="1433688"/>
            <a:ext cx="8839200" cy="4953000"/>
          </a:xfrm>
        </p:spPr>
        <p:txBody>
          <a:bodyPr/>
          <a:lstStyle/>
          <a:p>
            <a:pPr eaLnBrk="1" hangingPunct="1"/>
            <a:r>
              <a:rPr lang="en-US" sz="3000" dirty="0" smtClean="0"/>
              <a:t>Audit Process Overview – Information for Contractors Manual</a:t>
            </a:r>
          </a:p>
          <a:p>
            <a:pPr eaLnBrk="1" hangingPunct="1"/>
            <a:r>
              <a:rPr lang="en-US" sz="3000" dirty="0" smtClean="0"/>
              <a:t>DCAA Pre-award Accounting System Checklist</a:t>
            </a:r>
          </a:p>
          <a:p>
            <a:pPr eaLnBrk="1" hangingPunct="1"/>
            <a:r>
              <a:rPr lang="en-US" sz="3000" dirty="0" smtClean="0"/>
              <a:t>DCAA Contract Proposal Adequacy Checklist</a:t>
            </a:r>
          </a:p>
          <a:p>
            <a:pPr eaLnBrk="1" hangingPunct="1"/>
            <a:r>
              <a:rPr lang="en-US" sz="3000" dirty="0" smtClean="0"/>
              <a:t>DCAA Forward Pricing Rate Adequacy Checklist</a:t>
            </a:r>
          </a:p>
          <a:p>
            <a:pPr eaLnBrk="1" hangingPunct="1"/>
            <a:r>
              <a:rPr lang="en-US" sz="3000" dirty="0" smtClean="0"/>
              <a:t>DCAA Incurred Cost Adequacy Checklist</a:t>
            </a:r>
          </a:p>
          <a:p>
            <a:pPr eaLnBrk="1" hangingPunct="1"/>
            <a:r>
              <a:rPr lang="en-US" sz="3000" dirty="0" smtClean="0"/>
              <a:t>Incurred Cost Electronically (ICE) Model</a:t>
            </a:r>
          </a:p>
          <a:p>
            <a:pPr eaLnBrk="1" hangingPunct="1"/>
            <a:r>
              <a:rPr lang="en-US" sz="2800" dirty="0" smtClean="0"/>
              <a:t>EZ-Quant - Suite of three statistical applications</a:t>
            </a:r>
          </a:p>
          <a:p>
            <a:pPr eaLnBrk="1" hangingPunct="1"/>
            <a:r>
              <a:rPr lang="en-US" sz="2800" dirty="0" smtClean="0"/>
              <a:t>Links to Acquisition Regulations</a:t>
            </a:r>
            <a:endParaRPr lang="en-US" sz="30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0" y="361949"/>
            <a:ext cx="9144000" cy="72178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Additional DCAA Internet Resources</a:t>
            </a:r>
          </a:p>
        </p:txBody>
      </p:sp>
      <p:sp>
        <p:nvSpPr>
          <p:cNvPr id="6147" name="Content Placeholder 2"/>
          <p:cNvSpPr>
            <a:spLocks noGrp="1"/>
          </p:cNvSpPr>
          <p:nvPr>
            <p:ph idx="1"/>
          </p:nvPr>
        </p:nvSpPr>
        <p:spPr>
          <a:xfrm>
            <a:off x="457200" y="1083732"/>
            <a:ext cx="8229600" cy="5042432"/>
          </a:xfrm>
        </p:spPr>
        <p:txBody>
          <a:bodyPr/>
          <a:lstStyle/>
          <a:p>
            <a:r>
              <a:rPr lang="en-US" sz="3600" dirty="0" smtClean="0"/>
              <a:t>Small Business Presentations:</a:t>
            </a:r>
          </a:p>
          <a:p>
            <a:pPr marL="457200" lvl="1" indent="0">
              <a:buNone/>
            </a:pPr>
            <a:r>
              <a:rPr lang="en-US" dirty="0" smtClean="0"/>
              <a:t>Accounting System Requirements</a:t>
            </a:r>
          </a:p>
          <a:p>
            <a:pPr marL="0" indent="0">
              <a:buNone/>
            </a:pPr>
            <a:r>
              <a:rPr lang="en-US" sz="2800" dirty="0" smtClean="0"/>
              <a:t>	Real-time Labor Evaluations</a:t>
            </a:r>
          </a:p>
          <a:p>
            <a:pPr marL="0" indent="0">
              <a:buNone/>
            </a:pPr>
            <a:r>
              <a:rPr lang="en-US" sz="2800" dirty="0"/>
              <a:t>	</a:t>
            </a:r>
            <a:r>
              <a:rPr lang="en-US" sz="2800" dirty="0" smtClean="0"/>
              <a:t>Incurred </a:t>
            </a:r>
            <a:r>
              <a:rPr lang="en-US" sz="2800" dirty="0"/>
              <a:t>Cost Submissions</a:t>
            </a:r>
          </a:p>
          <a:p>
            <a:pPr marL="0" indent="0">
              <a:buNone/>
            </a:pPr>
            <a:r>
              <a:rPr lang="en-US" sz="2800" dirty="0"/>
              <a:t>	</a:t>
            </a:r>
            <a:r>
              <a:rPr lang="en-US" sz="2800" dirty="0" smtClean="0"/>
              <a:t>Contract </a:t>
            </a:r>
            <a:r>
              <a:rPr lang="en-US" sz="2800" dirty="0"/>
              <a:t>Briefs</a:t>
            </a:r>
          </a:p>
          <a:p>
            <a:pPr marL="0" indent="0">
              <a:buNone/>
            </a:pPr>
            <a:r>
              <a:rPr lang="en-US" sz="2800" dirty="0"/>
              <a:t>	</a:t>
            </a:r>
            <a:r>
              <a:rPr lang="en-US" sz="2800" dirty="0" smtClean="0"/>
              <a:t>Provisional </a:t>
            </a:r>
            <a:r>
              <a:rPr lang="en-US" sz="2800" dirty="0"/>
              <a:t>Billing Rates</a:t>
            </a:r>
          </a:p>
          <a:p>
            <a:pPr marL="0" indent="0">
              <a:buNone/>
            </a:pPr>
            <a:r>
              <a:rPr lang="en-US" sz="2800" dirty="0"/>
              <a:t>	</a:t>
            </a:r>
            <a:r>
              <a:rPr lang="en-US" sz="2800" dirty="0" smtClean="0"/>
              <a:t>Public </a:t>
            </a:r>
            <a:r>
              <a:rPr lang="en-US" sz="2800" dirty="0"/>
              <a:t>Vouchers</a:t>
            </a:r>
          </a:p>
          <a:p>
            <a:pPr marL="0" indent="0">
              <a:buNone/>
            </a:pPr>
            <a:r>
              <a:rPr lang="en-US" sz="2800" dirty="0"/>
              <a:t>	</a:t>
            </a:r>
            <a:r>
              <a:rPr lang="en-US" sz="2800" dirty="0" smtClean="0"/>
              <a:t>Monitoring Subcontracts</a:t>
            </a:r>
          </a:p>
          <a:p>
            <a:pPr eaLnBrk="1" hangingPunct="1"/>
            <a:endParaRPr lang="en-US" sz="28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Elevating Concerns</a:t>
            </a:r>
            <a:endParaRPr lang="en-US" dirty="0"/>
          </a:p>
        </p:txBody>
      </p:sp>
      <p:sp>
        <p:nvSpPr>
          <p:cNvPr id="3" name="Content Placeholder 2"/>
          <p:cNvSpPr>
            <a:spLocks noGrp="1"/>
          </p:cNvSpPr>
          <p:nvPr>
            <p:ph idx="1"/>
          </p:nvPr>
        </p:nvSpPr>
        <p:spPr>
          <a:xfrm>
            <a:off x="252248" y="1606550"/>
            <a:ext cx="8639504" cy="4519613"/>
          </a:xfrm>
        </p:spPr>
        <p:txBody>
          <a:bodyPr/>
          <a:lstStyle/>
          <a:p>
            <a:pPr lvl="0"/>
            <a:r>
              <a:rPr lang="en-US" dirty="0"/>
              <a:t>I</a:t>
            </a:r>
            <a:r>
              <a:rPr lang="en-US" dirty="0" smtClean="0"/>
              <a:t>f </a:t>
            </a:r>
            <a:r>
              <a:rPr lang="en-US" dirty="0"/>
              <a:t>you </a:t>
            </a:r>
            <a:r>
              <a:rPr lang="en-US" dirty="0" smtClean="0"/>
              <a:t>cannot resolve disagreement</a:t>
            </a:r>
            <a:r>
              <a:rPr lang="en-US" dirty="0"/>
              <a:t> </a:t>
            </a:r>
            <a:r>
              <a:rPr lang="en-US" dirty="0" smtClean="0"/>
              <a:t>or misunderstanding of auditor findings with the auditor and wish to elevate your concerns, we strongly encourage that </a:t>
            </a:r>
            <a:r>
              <a:rPr lang="en-US" dirty="0"/>
              <a:t>you </a:t>
            </a:r>
            <a:r>
              <a:rPr lang="en-US" dirty="0" smtClean="0"/>
              <a:t>do so </a:t>
            </a:r>
            <a:r>
              <a:rPr lang="en-US" dirty="0"/>
              <a:t>through the DCAA chain of command.</a:t>
            </a:r>
            <a:endParaRPr lang="en-US" sz="2800" dirty="0"/>
          </a:p>
          <a:p>
            <a:pPr lvl="1"/>
            <a:r>
              <a:rPr lang="en-US" dirty="0"/>
              <a:t>First, the supervisor</a:t>
            </a:r>
            <a:endParaRPr lang="en-US" sz="2400" dirty="0"/>
          </a:p>
          <a:p>
            <a:pPr lvl="1"/>
            <a:r>
              <a:rPr lang="en-US" dirty="0"/>
              <a:t>Branch Manager</a:t>
            </a:r>
            <a:endParaRPr lang="en-US" sz="2400" dirty="0"/>
          </a:p>
          <a:p>
            <a:pPr lvl="1"/>
            <a:r>
              <a:rPr lang="en-US" dirty="0"/>
              <a:t>Regional Audit Manager</a:t>
            </a:r>
            <a:endParaRPr lang="en-US" sz="2400" dirty="0"/>
          </a:p>
          <a:p>
            <a:pPr lvl="1"/>
            <a:r>
              <a:rPr lang="en-US" dirty="0"/>
              <a:t>Regional Director</a:t>
            </a:r>
            <a:endParaRPr lang="en-US" sz="2400" dirty="0"/>
          </a:p>
          <a:p>
            <a:endParaRPr lang="en-US" dirty="0"/>
          </a:p>
        </p:txBody>
      </p:sp>
    </p:spTree>
    <p:extLst>
      <p:ext uri="{BB962C8B-B14F-4D97-AF65-F5344CB8AC3E}">
        <p14:creationId xmlns:p14="http://schemas.microsoft.com/office/powerpoint/2010/main" val="98602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Elevating Concerns</a:t>
            </a:r>
            <a:endParaRPr lang="en-US" dirty="0"/>
          </a:p>
        </p:txBody>
      </p:sp>
      <p:sp>
        <p:nvSpPr>
          <p:cNvPr id="3" name="Content Placeholder 2"/>
          <p:cNvSpPr>
            <a:spLocks noGrp="1"/>
          </p:cNvSpPr>
          <p:nvPr>
            <p:ph idx="1"/>
          </p:nvPr>
        </p:nvSpPr>
        <p:spPr>
          <a:xfrm>
            <a:off x="299545" y="1606550"/>
            <a:ext cx="8529145" cy="4519613"/>
          </a:xfrm>
        </p:spPr>
        <p:txBody>
          <a:bodyPr/>
          <a:lstStyle/>
          <a:p>
            <a:pPr lvl="0"/>
            <a:r>
              <a:rPr lang="en-US" dirty="0"/>
              <a:t>SB focal point cannot </a:t>
            </a:r>
            <a:r>
              <a:rPr lang="en-US" dirty="0" smtClean="0"/>
              <a:t>change results or direct </a:t>
            </a:r>
            <a:r>
              <a:rPr lang="en-US" dirty="0"/>
              <a:t>the audit offices to do anything.  Focal point will refer the issue to the Regions for resolution with contractor.  </a:t>
            </a:r>
          </a:p>
          <a:p>
            <a:pPr lvl="0"/>
            <a:r>
              <a:rPr lang="en-US" dirty="0"/>
              <a:t>Director will not change </a:t>
            </a:r>
            <a:r>
              <a:rPr lang="en-US" dirty="0" smtClean="0"/>
              <a:t>results - Regional Directors </a:t>
            </a:r>
            <a:r>
              <a:rPr lang="en-US" dirty="0"/>
              <a:t>have oversight of the Regions. </a:t>
            </a:r>
            <a:endParaRPr lang="en-US" dirty="0" smtClean="0"/>
          </a:p>
          <a:p>
            <a:pPr lvl="0"/>
            <a:r>
              <a:rPr lang="en-US" dirty="0" smtClean="0"/>
              <a:t>So resolve concerns at lowest level possible  </a:t>
            </a:r>
            <a:endParaRPr lang="en-US" dirty="0"/>
          </a:p>
          <a:p>
            <a:pPr lvl="0"/>
            <a:r>
              <a:rPr lang="en-US" dirty="0"/>
              <a:t>Then the ACO is the deciding official.  </a:t>
            </a:r>
          </a:p>
        </p:txBody>
      </p:sp>
    </p:spTree>
    <p:extLst>
      <p:ext uri="{BB962C8B-B14F-4D97-AF65-F5344CB8AC3E}">
        <p14:creationId xmlns:p14="http://schemas.microsoft.com/office/powerpoint/2010/main" val="3492916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0" y="370388"/>
            <a:ext cx="9144000" cy="97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dirty="0" smtClean="0"/>
              <a:t>DCAA Audits Through Various Phases of a Contract</a:t>
            </a:r>
          </a:p>
        </p:txBody>
      </p:sp>
      <p:sp>
        <p:nvSpPr>
          <p:cNvPr id="5123" name="Text Box 12"/>
          <p:cNvSpPr txBox="1">
            <a:spLocks noChangeArrowheads="1"/>
          </p:cNvSpPr>
          <p:nvPr/>
        </p:nvSpPr>
        <p:spPr bwMode="auto">
          <a:xfrm>
            <a:off x="609600" y="1676400"/>
            <a:ext cx="2209800" cy="366713"/>
          </a:xfrm>
          <a:prstGeom prst="rect">
            <a:avLst/>
          </a:prstGeom>
          <a:noFill/>
          <a:ln w="9525">
            <a:noFill/>
            <a:miter lim="800000"/>
            <a:headEnd/>
            <a:tailEnd/>
          </a:ln>
        </p:spPr>
        <p:txBody>
          <a:bodyPr>
            <a:spAutoFit/>
          </a:bodyPr>
          <a:lstStyle/>
          <a:p>
            <a:pPr>
              <a:spcBef>
                <a:spcPct val="50000"/>
              </a:spcBef>
            </a:pPr>
            <a:endParaRPr lang="en-US" dirty="0"/>
          </a:p>
        </p:txBody>
      </p:sp>
      <p:sp>
        <p:nvSpPr>
          <p:cNvPr id="5124" name="Text Box 14"/>
          <p:cNvSpPr txBox="1">
            <a:spLocks noChangeArrowheads="1"/>
          </p:cNvSpPr>
          <p:nvPr/>
        </p:nvSpPr>
        <p:spPr bwMode="auto">
          <a:xfrm>
            <a:off x="3505200" y="1981200"/>
            <a:ext cx="2209800" cy="366713"/>
          </a:xfrm>
          <a:prstGeom prst="rect">
            <a:avLst/>
          </a:prstGeom>
          <a:noFill/>
          <a:ln w="9525">
            <a:noFill/>
            <a:miter lim="800000"/>
            <a:headEnd/>
            <a:tailEnd/>
          </a:ln>
        </p:spPr>
        <p:txBody>
          <a:bodyPr>
            <a:spAutoFit/>
          </a:bodyPr>
          <a:lstStyle/>
          <a:p>
            <a:pPr>
              <a:spcBef>
                <a:spcPct val="50000"/>
              </a:spcBef>
            </a:pPr>
            <a:endParaRPr lang="en-US" dirty="0"/>
          </a:p>
        </p:txBody>
      </p:sp>
      <p:graphicFrame>
        <p:nvGraphicFramePr>
          <p:cNvPr id="4218" name="Group 122"/>
          <p:cNvGraphicFramePr>
            <a:graphicFrameLocks noGrp="1"/>
          </p:cNvGraphicFramePr>
          <p:nvPr>
            <p:extLst>
              <p:ext uri="{D42A27DB-BD31-4B8C-83A1-F6EECF244321}">
                <p14:modId xmlns:p14="http://schemas.microsoft.com/office/powerpoint/2010/main" val="1110916955"/>
              </p:ext>
            </p:extLst>
          </p:nvPr>
        </p:nvGraphicFramePr>
        <p:xfrm>
          <a:off x="609600" y="2895601"/>
          <a:ext cx="2209800" cy="3365999"/>
        </p:xfrm>
        <a:graphic>
          <a:graphicData uri="http://schemas.openxmlformats.org/drawingml/2006/table">
            <a:tbl>
              <a:tblPr/>
              <a:tblGrid>
                <a:gridCol w="2209800"/>
              </a:tblGrid>
              <a:tr h="46676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cap="none" normalizeH="0" baseline="0" dirty="0" smtClean="0">
                          <a:ln>
                            <a:noFill/>
                          </a:ln>
                          <a:solidFill>
                            <a:srgbClr val="FF0000"/>
                          </a:solidFill>
                          <a:effectLst/>
                          <a:latin typeface="Arial" charset="0"/>
                        </a:rPr>
                        <a:t>Accounting System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A5"/>
                    </a:solidFill>
                  </a:tcPr>
                </a:tc>
              </a:tr>
              <a:tr h="4667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Estimating System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A5"/>
                    </a:solidFill>
                  </a:tcPr>
                </a:tc>
              </a:tr>
              <a:tr h="4667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Proposal Review</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A5"/>
                    </a:solidFill>
                  </a:tcPr>
                </a:tc>
              </a:tr>
              <a:tr h="4527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   - Labor Rates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A5"/>
                    </a:solidFill>
                  </a:tcPr>
                </a:tc>
              </a:tr>
              <a:tr h="4512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   - Indirect Rates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A5"/>
                    </a:solidFill>
                  </a:tcPr>
                </a:tc>
              </a:tr>
              <a:tr h="4449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    - Materials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A5"/>
                    </a:solidFill>
                  </a:tcPr>
                </a:tc>
              </a:tr>
              <a:tr h="4434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    - ODC</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A5"/>
                    </a:solidFill>
                  </a:tcPr>
                </a:tc>
              </a:tr>
            </a:tbl>
          </a:graphicData>
        </a:graphic>
      </p:graphicFrame>
      <p:graphicFrame>
        <p:nvGraphicFramePr>
          <p:cNvPr id="4287" name="Group 191"/>
          <p:cNvGraphicFramePr>
            <a:graphicFrameLocks noGrp="1"/>
          </p:cNvGraphicFramePr>
          <p:nvPr>
            <p:extLst>
              <p:ext uri="{D42A27DB-BD31-4B8C-83A1-F6EECF244321}">
                <p14:modId xmlns:p14="http://schemas.microsoft.com/office/powerpoint/2010/main" val="2552206557"/>
              </p:ext>
            </p:extLst>
          </p:nvPr>
        </p:nvGraphicFramePr>
        <p:xfrm>
          <a:off x="3429000" y="2895601"/>
          <a:ext cx="2209800" cy="3192683"/>
        </p:xfrm>
        <a:graphic>
          <a:graphicData uri="http://schemas.openxmlformats.org/drawingml/2006/table">
            <a:tbl>
              <a:tblPr/>
              <a:tblGrid>
                <a:gridCol w="2209800"/>
              </a:tblGrid>
              <a:tr h="6629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Annual Incurred Cost Reviews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70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Real Time Labor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6660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Provisional Billing Rates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466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Progress Payments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70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Vouchers</a:t>
                      </a:r>
                      <a:r>
                        <a:rPr kumimoji="0" lang="en-US" sz="1800" b="0" i="0" u="none" strike="noStrike" cap="none" normalizeH="0" baseline="0" dirty="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6629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Accounting System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4220" name="Group 124"/>
          <p:cNvGraphicFramePr>
            <a:graphicFrameLocks noGrp="1"/>
          </p:cNvGraphicFramePr>
          <p:nvPr/>
        </p:nvGraphicFramePr>
        <p:xfrm>
          <a:off x="6400800" y="2971800"/>
          <a:ext cx="2133600" cy="3116486"/>
        </p:xfrm>
        <a:graphic>
          <a:graphicData uri="http://schemas.openxmlformats.org/drawingml/2006/table">
            <a:tbl>
              <a:tblPr/>
              <a:tblGrid>
                <a:gridCol w="2133600"/>
              </a:tblGrid>
              <a:tr h="4483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Contract Closing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C6F"/>
                    </a:solidFill>
                  </a:tcPr>
                </a:tc>
              </a:tr>
              <a:tr h="449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C6F"/>
                    </a:solidFill>
                  </a:tcPr>
                </a:tc>
              </a:tr>
              <a:tr h="4483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C6F"/>
                    </a:solidFill>
                  </a:tcPr>
                </a:tc>
              </a:tr>
              <a:tr h="4513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C6F"/>
                    </a:solidFill>
                  </a:tcPr>
                </a:tc>
              </a:tr>
              <a:tr h="4483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C6F"/>
                    </a:solidFill>
                  </a:tcPr>
                </a:tc>
              </a:tr>
              <a:tr h="449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FC6F"/>
                    </a:solidFill>
                  </a:tcPr>
                </a:tc>
              </a:tr>
              <a:tr h="4204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CFC6F"/>
                    </a:solidFill>
                  </a:tcPr>
                </a:tc>
              </a:tr>
            </a:tbl>
          </a:graphicData>
        </a:graphic>
      </p:graphicFrame>
      <p:graphicFrame>
        <p:nvGraphicFramePr>
          <p:cNvPr id="4278" name="Group 182"/>
          <p:cNvGraphicFramePr>
            <a:graphicFrameLocks noGrp="1"/>
          </p:cNvGraphicFramePr>
          <p:nvPr/>
        </p:nvGraphicFramePr>
        <p:xfrm>
          <a:off x="609600" y="1524000"/>
          <a:ext cx="2133600" cy="914400"/>
        </p:xfrm>
        <a:graphic>
          <a:graphicData uri="http://schemas.openxmlformats.org/drawingml/2006/table">
            <a:tbl>
              <a:tblPr/>
              <a:tblGrid>
                <a:gridCol w="2133600"/>
              </a:tblGrid>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Pre-Award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3F9A5"/>
                    </a:solidFill>
                  </a:tcPr>
                </a:tc>
              </a:tr>
            </a:tbl>
          </a:graphicData>
        </a:graphic>
      </p:graphicFrame>
      <p:graphicFrame>
        <p:nvGraphicFramePr>
          <p:cNvPr id="4282" name="Group 186"/>
          <p:cNvGraphicFramePr>
            <a:graphicFrameLocks noGrp="1"/>
          </p:cNvGraphicFramePr>
          <p:nvPr/>
        </p:nvGraphicFramePr>
        <p:xfrm>
          <a:off x="3505200" y="1524000"/>
          <a:ext cx="2133600" cy="965200"/>
        </p:xfrm>
        <a:graphic>
          <a:graphicData uri="http://schemas.openxmlformats.org/drawingml/2006/table">
            <a:tbl>
              <a:tblPr/>
              <a:tblGrid>
                <a:gridCol w="2133600"/>
              </a:tblGrid>
              <a:tr h="965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Throughout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Contract Life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4283" name="Group 187"/>
          <p:cNvGraphicFramePr>
            <a:graphicFrameLocks noGrp="1"/>
          </p:cNvGraphicFramePr>
          <p:nvPr/>
        </p:nvGraphicFramePr>
        <p:xfrm>
          <a:off x="6400800" y="1524000"/>
          <a:ext cx="2133600" cy="965200"/>
        </p:xfrm>
        <a:graphic>
          <a:graphicData uri="http://schemas.openxmlformats.org/drawingml/2006/table">
            <a:tbl>
              <a:tblPr/>
              <a:tblGrid>
                <a:gridCol w="2133600"/>
              </a:tblGrid>
              <a:tr h="965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Contract Completed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CFC6F"/>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0" y="353661"/>
            <a:ext cx="9144000" cy="73007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dirty="0" smtClean="0"/>
              <a:t>Contact Information</a:t>
            </a:r>
          </a:p>
        </p:txBody>
      </p:sp>
      <p:sp>
        <p:nvSpPr>
          <p:cNvPr id="8195" name="Rectangle 3"/>
          <p:cNvSpPr>
            <a:spLocks noGrp="1" noChangeArrowheads="1"/>
          </p:cNvSpPr>
          <p:nvPr>
            <p:ph type="body" idx="1"/>
          </p:nvPr>
        </p:nvSpPr>
        <p:spPr>
          <a:xfrm>
            <a:off x="457200" y="1516238"/>
            <a:ext cx="8229600" cy="4519613"/>
          </a:xfrm>
        </p:spPr>
        <p:txBody>
          <a:bodyPr/>
          <a:lstStyle/>
          <a:p>
            <a:pPr eaLnBrk="1" hangingPunct="1">
              <a:lnSpc>
                <a:spcPct val="90000"/>
              </a:lnSpc>
            </a:pPr>
            <a:r>
              <a:rPr lang="en-US" sz="2800" dirty="0" smtClean="0"/>
              <a:t>DoD Office of Small Business Programs</a:t>
            </a:r>
          </a:p>
          <a:p>
            <a:pPr lvl="1">
              <a:lnSpc>
                <a:spcPct val="90000"/>
              </a:lnSpc>
            </a:pPr>
            <a:r>
              <a:rPr lang="en-US" sz="2400" dirty="0" smtClean="0">
                <a:hlinkClick r:id="rId3"/>
              </a:rPr>
              <a:t>www.acq.osd.mil/OSBP</a:t>
            </a:r>
            <a:endParaRPr lang="en-US" sz="2400" dirty="0"/>
          </a:p>
          <a:p>
            <a:pPr marL="457200" lvl="1" indent="0">
              <a:lnSpc>
                <a:spcPct val="90000"/>
              </a:lnSpc>
              <a:buNone/>
            </a:pPr>
            <a:endParaRPr lang="en-US" sz="2400" dirty="0"/>
          </a:p>
          <a:p>
            <a:pPr eaLnBrk="1" hangingPunct="1">
              <a:lnSpc>
                <a:spcPct val="90000"/>
              </a:lnSpc>
            </a:pPr>
            <a:r>
              <a:rPr lang="en-US" sz="2800" dirty="0" smtClean="0"/>
              <a:t>DCAA</a:t>
            </a:r>
          </a:p>
          <a:p>
            <a:pPr lvl="1">
              <a:lnSpc>
                <a:spcPct val="90000"/>
              </a:lnSpc>
            </a:pPr>
            <a:r>
              <a:rPr lang="en-US" sz="2400" u="sng" dirty="0">
                <a:hlinkClick r:id="rId4"/>
              </a:rPr>
              <a:t>DCAA-OAL-SmallBusinessFocalPoint@dcaa.mil</a:t>
            </a:r>
            <a:r>
              <a:rPr lang="en-US" sz="2400" dirty="0" smtClean="0"/>
              <a:t>l</a:t>
            </a:r>
          </a:p>
          <a:p>
            <a:pPr marL="457200" lvl="1" indent="0" eaLnBrk="1" hangingPunct="1">
              <a:lnSpc>
                <a:spcPct val="90000"/>
              </a:lnSpc>
              <a:buNone/>
            </a:pPr>
            <a:endParaRPr lang="en-US" sz="2400" dirty="0" smtClean="0"/>
          </a:p>
        </p:txBody>
      </p:sp>
      <p:sp>
        <p:nvSpPr>
          <p:cNvPr id="8196" name="Rectangle 3"/>
          <p:cNvSpPr>
            <a:spLocks noChangeArrowheads="1"/>
          </p:cNvSpPr>
          <p:nvPr/>
        </p:nvSpPr>
        <p:spPr bwMode="auto">
          <a:xfrm>
            <a:off x="711747" y="2661526"/>
            <a:ext cx="247650" cy="368300"/>
          </a:xfrm>
          <a:prstGeom prst="rect">
            <a:avLst/>
          </a:prstGeom>
          <a:noFill/>
          <a:ln w="9525">
            <a:noFill/>
            <a:miter lim="800000"/>
            <a:headEnd/>
            <a:tailEnd/>
          </a:ln>
        </p:spPr>
        <p:txBody>
          <a:bodyPr wrap="none">
            <a:spAutoFit/>
          </a:bodyPr>
          <a:lstStyle/>
          <a:p>
            <a:r>
              <a:rPr lang="en-US" dirty="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marL="0" indent="0">
              <a:buNone/>
            </a:pPr>
            <a:r>
              <a:rPr lang="en-US" sz="1600" b="1" dirty="0" smtClean="0"/>
              <a:t>8:00-8:05 				Introductions</a:t>
            </a:r>
            <a:r>
              <a:rPr lang="en-US" sz="1600" dirty="0" smtClean="0"/>
              <a:t> - Lou </a:t>
            </a:r>
            <a:r>
              <a:rPr lang="en-US" sz="1600" dirty="0"/>
              <a:t>Kelly, Chairman, </a:t>
            </a:r>
            <a:r>
              <a:rPr lang="en-US" sz="1600" dirty="0" smtClean="0"/>
              <a:t>SDRIC</a:t>
            </a:r>
            <a:endParaRPr lang="en-US" sz="1600" dirty="0"/>
          </a:p>
          <a:p>
            <a:pPr marL="0" indent="0">
              <a:buNone/>
            </a:pPr>
            <a:r>
              <a:rPr lang="en-US" sz="1600" b="1" dirty="0"/>
              <a:t>8:05-8:45 </a:t>
            </a:r>
            <a:r>
              <a:rPr lang="en-US" sz="1600" b="1" dirty="0" smtClean="0"/>
              <a:t>				Meet </a:t>
            </a:r>
            <a:r>
              <a:rPr lang="en-US" sz="1600" b="1" dirty="0"/>
              <a:t>the DCAA </a:t>
            </a:r>
            <a:r>
              <a:rPr lang="en-US" sz="1600" b="1" dirty="0" smtClean="0"/>
              <a:t>Managers - </a:t>
            </a:r>
            <a:r>
              <a:rPr lang="en-US" sz="1600" dirty="0" smtClean="0"/>
              <a:t>Ron </a:t>
            </a:r>
            <a:r>
              <a:rPr lang="en-US" sz="1600" dirty="0"/>
              <a:t>Reichel, DCAA </a:t>
            </a:r>
            <a:endParaRPr lang="en-US" sz="1600" dirty="0" smtClean="0"/>
          </a:p>
          <a:p>
            <a:pPr marL="0" indent="0">
              <a:buNone/>
            </a:pPr>
            <a:r>
              <a:rPr lang="en-US" sz="1600" dirty="0"/>
              <a:t>	</a:t>
            </a:r>
            <a:r>
              <a:rPr lang="en-US" sz="1600" dirty="0" smtClean="0"/>
              <a:t>					Senior Financial </a:t>
            </a:r>
            <a:r>
              <a:rPr lang="en-US" sz="1600" dirty="0"/>
              <a:t>Liaison Advisor, Camp Pendleton</a:t>
            </a:r>
          </a:p>
          <a:p>
            <a:pPr marL="0" indent="0">
              <a:buNone/>
            </a:pPr>
            <a:r>
              <a:rPr lang="en-US" sz="1600" b="1" dirty="0"/>
              <a:t>8:45-9:45 </a:t>
            </a:r>
            <a:r>
              <a:rPr lang="en-US" sz="1600" b="1" dirty="0" smtClean="0"/>
              <a:t>				DCAA Pre-award </a:t>
            </a:r>
            <a:r>
              <a:rPr lang="en-US" sz="1600" b="1" dirty="0"/>
              <a:t>Accounting System </a:t>
            </a:r>
            <a:r>
              <a:rPr lang="en-US" sz="1600" b="1" dirty="0" smtClean="0"/>
              <a:t>Audits</a:t>
            </a:r>
            <a:r>
              <a:rPr lang="en-US" sz="1600" dirty="0"/>
              <a:t> </a:t>
            </a:r>
            <a:r>
              <a:rPr lang="en-US" sz="1600" dirty="0" smtClean="0"/>
              <a:t>- Chiho </a:t>
            </a:r>
            <a:r>
              <a:rPr lang="en-US" sz="1600" dirty="0"/>
              <a:t>Ly, </a:t>
            </a:r>
            <a:r>
              <a:rPr lang="en-US" sz="1600" dirty="0" smtClean="0"/>
              <a:t> 						Senior Auditor</a:t>
            </a:r>
            <a:r>
              <a:rPr lang="en-US" sz="1600" dirty="0"/>
              <a:t>, San Diego Branch Office</a:t>
            </a:r>
          </a:p>
          <a:p>
            <a:pPr marL="0" indent="0">
              <a:buNone/>
            </a:pPr>
            <a:r>
              <a:rPr lang="en-US" sz="1600" b="1" dirty="0" smtClean="0"/>
              <a:t>9:45-10:00 				Break</a:t>
            </a:r>
            <a:endParaRPr lang="en-US" sz="1600" dirty="0"/>
          </a:p>
          <a:p>
            <a:pPr marL="0" indent="0">
              <a:buNone/>
            </a:pPr>
            <a:r>
              <a:rPr lang="en-US" sz="1600" b="1" dirty="0"/>
              <a:t>10:00-11:00 </a:t>
            </a:r>
            <a:r>
              <a:rPr lang="en-US" sz="1600" b="1" dirty="0" smtClean="0"/>
              <a:t>				DCAA </a:t>
            </a:r>
            <a:r>
              <a:rPr lang="en-US" sz="1600" b="1" dirty="0"/>
              <a:t>Provisional Billing </a:t>
            </a:r>
            <a:r>
              <a:rPr lang="en-US" sz="1600" b="1" dirty="0" smtClean="0"/>
              <a:t>Rates/Public </a:t>
            </a:r>
            <a:r>
              <a:rPr lang="en-US" sz="1600" b="1" dirty="0"/>
              <a:t>Vouchers</a:t>
            </a:r>
            <a:endParaRPr lang="en-US" sz="1600" dirty="0"/>
          </a:p>
          <a:p>
            <a:pPr marL="0" indent="0">
              <a:buNone/>
            </a:pPr>
            <a:r>
              <a:rPr lang="en-US" sz="1600" dirty="0" smtClean="0"/>
              <a:t>						Crystal </a:t>
            </a:r>
            <a:r>
              <a:rPr lang="en-US" sz="1600" dirty="0"/>
              <a:t>Arnote, Auditor, San Diego Branch Office</a:t>
            </a:r>
          </a:p>
          <a:p>
            <a:pPr marL="0" indent="0">
              <a:buNone/>
            </a:pPr>
            <a:r>
              <a:rPr lang="en-US" sz="1600" dirty="0" smtClean="0"/>
              <a:t>						Coral </a:t>
            </a:r>
            <a:r>
              <a:rPr lang="en-US" sz="1600" dirty="0"/>
              <a:t>Schuster, Senior Auditor, San Diego Branch Office</a:t>
            </a:r>
          </a:p>
          <a:p>
            <a:pPr marL="0" indent="0">
              <a:buNone/>
            </a:pPr>
            <a:r>
              <a:rPr lang="en-US" sz="1600" b="1" dirty="0" smtClean="0"/>
              <a:t>11:00-11:55 				DCAA </a:t>
            </a:r>
            <a:r>
              <a:rPr lang="en-US" sz="1600" b="1" dirty="0"/>
              <a:t>Incurred Cost </a:t>
            </a:r>
            <a:r>
              <a:rPr lang="en-US" sz="1600" b="1" dirty="0" smtClean="0"/>
              <a:t>Submissions</a:t>
            </a:r>
            <a:r>
              <a:rPr lang="en-US" sz="1600" dirty="0"/>
              <a:t> </a:t>
            </a:r>
            <a:r>
              <a:rPr lang="en-US" sz="1600" dirty="0" smtClean="0"/>
              <a:t>- John </a:t>
            </a:r>
            <a:r>
              <a:rPr lang="en-US" sz="1600" dirty="0"/>
              <a:t>Doherty, </a:t>
            </a:r>
            <a:r>
              <a:rPr lang="en-US" sz="1600" dirty="0" smtClean="0"/>
              <a:t>							Regional </a:t>
            </a:r>
            <a:r>
              <a:rPr lang="en-US" sz="1600" dirty="0"/>
              <a:t>Audit Manager, Western Region Office</a:t>
            </a:r>
          </a:p>
          <a:p>
            <a:pPr marL="0" indent="0">
              <a:buNone/>
            </a:pPr>
            <a:r>
              <a:rPr lang="en-US" sz="1600" b="1" dirty="0" smtClean="0"/>
              <a:t>11:55-12:00 				Wrap Up - </a:t>
            </a:r>
            <a:r>
              <a:rPr lang="en-US" sz="1600" dirty="0" smtClean="0"/>
              <a:t>Lou </a:t>
            </a:r>
            <a:r>
              <a:rPr lang="en-US" sz="1600" dirty="0"/>
              <a:t>Kelly, Chairman, </a:t>
            </a:r>
            <a:r>
              <a:rPr lang="en-US" sz="1600" dirty="0" smtClean="0"/>
              <a:t>SDRIC</a:t>
            </a:r>
            <a:endParaRPr lang="en-US" sz="1600" dirty="0"/>
          </a:p>
          <a:p>
            <a:endParaRPr lang="en-US" dirty="0"/>
          </a:p>
        </p:txBody>
      </p:sp>
    </p:spTree>
    <p:extLst>
      <p:ext uri="{BB962C8B-B14F-4D97-AF65-F5344CB8AC3E}">
        <p14:creationId xmlns:p14="http://schemas.microsoft.com/office/powerpoint/2010/main" val="785293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ChangeArrowheads="1"/>
          </p:cNvSpPr>
          <p:nvPr/>
        </p:nvSpPr>
        <p:spPr bwMode="auto">
          <a:xfrm>
            <a:off x="457200" y="1066800"/>
            <a:ext cx="8229600" cy="3402169"/>
          </a:xfrm>
          <a:prstGeom prst="rect">
            <a:avLst/>
          </a:prstGeom>
          <a:noFill/>
          <a:ln w="9525">
            <a:noFill/>
            <a:miter lim="800000"/>
            <a:headEnd/>
            <a:tailEnd/>
          </a:ln>
        </p:spPr>
        <p:txBody>
          <a:bodyPr/>
          <a:lstStyle/>
          <a:p>
            <a:pPr algn="ctr" defTabSz="457200">
              <a:spcBef>
                <a:spcPct val="20000"/>
              </a:spcBef>
              <a:buSzPct val="75000"/>
            </a:pPr>
            <a:endParaRPr lang="en-US" sz="4400" dirty="0">
              <a:solidFill>
                <a:schemeClr val="tx2"/>
              </a:solidFill>
              <a:ea typeface="ＭＳ Ｐゴシック" pitchFamily="34" charset="-128"/>
            </a:endParaRPr>
          </a:p>
          <a:p>
            <a:pPr algn="ctr" defTabSz="457200">
              <a:spcBef>
                <a:spcPct val="20000"/>
              </a:spcBef>
              <a:buSzPct val="75000"/>
            </a:pPr>
            <a:r>
              <a:rPr lang="en-US" sz="4400" dirty="0" smtClean="0">
                <a:solidFill>
                  <a:schemeClr val="tx2"/>
                </a:solidFill>
                <a:ea typeface="ＭＳ Ｐゴシック" pitchFamily="34" charset="-128"/>
              </a:rPr>
              <a:t>Preaward</a:t>
            </a:r>
            <a:br>
              <a:rPr lang="en-US" sz="4400" dirty="0" smtClean="0">
                <a:solidFill>
                  <a:schemeClr val="tx2"/>
                </a:solidFill>
                <a:ea typeface="ＭＳ Ｐゴシック" pitchFamily="34" charset="-128"/>
              </a:rPr>
            </a:br>
            <a:r>
              <a:rPr lang="en-US" sz="4400" dirty="0" smtClean="0">
                <a:solidFill>
                  <a:schemeClr val="tx2"/>
                </a:solidFill>
                <a:ea typeface="ＭＳ Ｐゴシック" pitchFamily="34" charset="-128"/>
              </a:rPr>
              <a:t> Accounting System</a:t>
            </a:r>
            <a:br>
              <a:rPr lang="en-US" sz="4400" dirty="0" smtClean="0">
                <a:solidFill>
                  <a:schemeClr val="tx2"/>
                </a:solidFill>
                <a:ea typeface="ＭＳ Ｐゴシック" pitchFamily="34" charset="-128"/>
              </a:rPr>
            </a:br>
            <a:r>
              <a:rPr lang="en-US" sz="4400" dirty="0" smtClean="0">
                <a:solidFill>
                  <a:schemeClr val="tx2"/>
                </a:solidFill>
                <a:ea typeface="ＭＳ Ｐゴシック" pitchFamily="34" charset="-128"/>
              </a:rPr>
              <a:t> Audits</a:t>
            </a:r>
          </a:p>
          <a:p>
            <a:pPr algn="ctr" defTabSz="457200">
              <a:spcBef>
                <a:spcPct val="20000"/>
              </a:spcBef>
              <a:buSzPct val="75000"/>
            </a:pPr>
            <a:r>
              <a:rPr lang="en-US" sz="2400" dirty="0" smtClean="0">
                <a:solidFill>
                  <a:schemeClr val="tx2"/>
                </a:solidFill>
                <a:ea typeface="ＭＳ Ｐゴシック" pitchFamily="34" charset="-128"/>
              </a:rPr>
              <a:t>SDRIC Conference February 25, 2014</a:t>
            </a:r>
            <a:endParaRPr lang="en-US" sz="2400" dirty="0">
              <a:solidFill>
                <a:schemeClr val="tx2"/>
              </a:solidFill>
              <a:ea typeface="ＭＳ Ｐゴシック" pitchFamily="34" charset="-128"/>
            </a:endParaRPr>
          </a:p>
        </p:txBody>
      </p:sp>
      <p:sp>
        <p:nvSpPr>
          <p:cNvPr id="7" name="TextBox 3"/>
          <p:cNvSpPr txBox="1"/>
          <p:nvPr/>
        </p:nvSpPr>
        <p:spPr>
          <a:xfrm>
            <a:off x="495300" y="5370490"/>
            <a:ext cx="8153400" cy="64633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dirty="0" smtClean="0"/>
              <a:t>The views expressed in this presentation are DCAA's views and not necessarily the views of other DoD organizations</a:t>
            </a:r>
            <a:endParaRPr lang="en-US" dirty="0"/>
          </a:p>
        </p:txBody>
      </p:sp>
      <p:sp>
        <p:nvSpPr>
          <p:cNvPr id="5" name="Slide Number Placeholder 4"/>
          <p:cNvSpPr>
            <a:spLocks noGrp="1"/>
          </p:cNvSpPr>
          <p:nvPr>
            <p:ph type="sldNum" sz="quarter" idx="11"/>
          </p:nvPr>
        </p:nvSpPr>
        <p:spPr/>
        <p:txBody>
          <a:bodyPr/>
          <a:lstStyle/>
          <a:p>
            <a:pPr>
              <a:defRPr/>
            </a:pPr>
            <a:fld id="{7D3F3407-7730-F242-BB2D-9339F59887B4}" type="slidenum">
              <a:rPr lang="en-US" b="1" smtClean="0"/>
              <a:pPr>
                <a:defRPr/>
              </a:pPr>
              <a:t>20</a:t>
            </a:fld>
            <a:endParaRPr lang="en-US" b="1" dirty="0"/>
          </a:p>
        </p:txBody>
      </p:sp>
    </p:spTree>
    <p:extLst>
      <p:ext uri="{BB962C8B-B14F-4D97-AF65-F5344CB8AC3E}">
        <p14:creationId xmlns:p14="http://schemas.microsoft.com/office/powerpoint/2010/main" val="2663418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sz="2800" dirty="0" smtClean="0"/>
              <a:t>Purpose of the Preaward Accounting System Audit</a:t>
            </a:r>
          </a:p>
          <a:p>
            <a:r>
              <a:rPr lang="en-US" sz="2800" dirty="0" smtClean="0"/>
              <a:t>Preaudit Activity</a:t>
            </a:r>
          </a:p>
          <a:p>
            <a:r>
              <a:rPr lang="en-US" sz="2800" dirty="0" smtClean="0"/>
              <a:t>SF 1408 Step-by-Step</a:t>
            </a:r>
          </a:p>
          <a:p>
            <a:r>
              <a:rPr lang="en-US" sz="2800" dirty="0" smtClean="0"/>
              <a:t>Exit Conference</a:t>
            </a:r>
          </a:p>
          <a:p>
            <a:r>
              <a:rPr lang="en-US" sz="2800" dirty="0" smtClean="0"/>
              <a:t>Common Deficiencies</a:t>
            </a:r>
          </a:p>
          <a:p>
            <a:r>
              <a:rPr lang="en-US" sz="2800" dirty="0"/>
              <a:t>DCAA Tools for Contractor Use</a:t>
            </a:r>
          </a:p>
          <a:p>
            <a:r>
              <a:rPr lang="en-US" sz="2800" dirty="0" smtClean="0"/>
              <a:t>Questions </a:t>
            </a:r>
            <a:r>
              <a:rPr lang="en-US" sz="2800" dirty="0"/>
              <a:t>and Answers</a:t>
            </a:r>
          </a:p>
          <a:p>
            <a:endParaRPr lang="en-US" sz="2800" dirty="0"/>
          </a:p>
        </p:txBody>
      </p:sp>
    </p:spTree>
    <p:extLst>
      <p:ext uri="{BB962C8B-B14F-4D97-AF65-F5344CB8AC3E}">
        <p14:creationId xmlns:p14="http://schemas.microsoft.com/office/powerpoint/2010/main" val="16334580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the Preaward Accounting System Audit</a:t>
            </a:r>
            <a:endParaRPr lang="en-US" dirty="0"/>
          </a:p>
        </p:txBody>
      </p:sp>
      <p:sp>
        <p:nvSpPr>
          <p:cNvPr id="3" name="Content Placeholder 2"/>
          <p:cNvSpPr>
            <a:spLocks noGrp="1"/>
          </p:cNvSpPr>
          <p:nvPr>
            <p:ph idx="1"/>
          </p:nvPr>
        </p:nvSpPr>
        <p:spPr/>
        <p:txBody>
          <a:bodyPr/>
          <a:lstStyle/>
          <a:p>
            <a:endParaRPr lang="en-US" dirty="0" smtClean="0"/>
          </a:p>
          <a:p>
            <a:r>
              <a:rPr lang="en-US" dirty="0" smtClean="0"/>
              <a:t>Prior </a:t>
            </a:r>
            <a:r>
              <a:rPr lang="en-US" dirty="0"/>
              <a:t>to the award of a Government </a:t>
            </a:r>
            <a:r>
              <a:rPr lang="en-US" dirty="0" smtClean="0"/>
              <a:t>contract, FAR Part 9.104 requires prospective contractors to have:</a:t>
            </a:r>
          </a:p>
          <a:p>
            <a:pPr lvl="1"/>
            <a:r>
              <a:rPr lang="en-US" dirty="0" smtClean="0"/>
              <a:t>adequate financial resources</a:t>
            </a:r>
          </a:p>
          <a:p>
            <a:pPr lvl="1"/>
            <a:r>
              <a:rPr lang="en-US" dirty="0" smtClean="0"/>
              <a:t>adequate accounting system</a:t>
            </a:r>
          </a:p>
        </p:txBody>
      </p:sp>
    </p:spTree>
    <p:extLst>
      <p:ext uri="{BB962C8B-B14F-4D97-AF65-F5344CB8AC3E}">
        <p14:creationId xmlns:p14="http://schemas.microsoft.com/office/powerpoint/2010/main" val="13282199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the Preaward Accounting System Audit (cont.)</a:t>
            </a:r>
            <a:endParaRPr lang="en-US" dirty="0"/>
          </a:p>
        </p:txBody>
      </p:sp>
      <p:sp>
        <p:nvSpPr>
          <p:cNvPr id="3" name="Content Placeholder 2"/>
          <p:cNvSpPr>
            <a:spLocks noGrp="1"/>
          </p:cNvSpPr>
          <p:nvPr>
            <p:ph idx="1"/>
          </p:nvPr>
        </p:nvSpPr>
        <p:spPr/>
        <p:txBody>
          <a:bodyPr/>
          <a:lstStyle/>
          <a:p>
            <a:endParaRPr lang="en-US" dirty="0" smtClean="0"/>
          </a:p>
          <a:p>
            <a:r>
              <a:rPr lang="en-US" dirty="0" smtClean="0"/>
              <a:t>An examination </a:t>
            </a:r>
            <a:r>
              <a:rPr lang="en-US" u="sng" dirty="0" smtClean="0"/>
              <a:t>before</a:t>
            </a:r>
            <a:r>
              <a:rPr lang="en-US" dirty="0" smtClean="0"/>
              <a:t> contract award requested by the Procuring Contracting Officer (PCO) or cognizant Administrative Contracting Officer (ACO) </a:t>
            </a:r>
          </a:p>
          <a:p>
            <a:r>
              <a:rPr lang="en-US" dirty="0" smtClean="0"/>
              <a:t>Gain an understanding of the </a:t>
            </a:r>
            <a:r>
              <a:rPr lang="en-US" i="1" u="sng" dirty="0" smtClean="0"/>
              <a:t>design</a:t>
            </a:r>
            <a:r>
              <a:rPr lang="en-US" dirty="0" smtClean="0"/>
              <a:t> of the prospective accounting system</a:t>
            </a:r>
          </a:p>
          <a:p>
            <a:r>
              <a:rPr lang="en-US" dirty="0"/>
              <a:t>DCAA will complete a SF 1408</a:t>
            </a:r>
          </a:p>
          <a:p>
            <a:pPr marL="0" indent="0">
              <a:buNone/>
            </a:pPr>
            <a:endParaRPr lang="en-US" dirty="0" smtClean="0"/>
          </a:p>
        </p:txBody>
      </p:sp>
    </p:spTree>
    <p:extLst>
      <p:ext uri="{BB962C8B-B14F-4D97-AF65-F5344CB8AC3E}">
        <p14:creationId xmlns:p14="http://schemas.microsoft.com/office/powerpoint/2010/main" val="35180851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the Preaward Accounting System </a:t>
            </a:r>
            <a:r>
              <a:rPr lang="en-US" dirty="0" smtClean="0"/>
              <a:t>Audit (cont.)</a:t>
            </a:r>
            <a:endParaRPr lang="en-US" dirty="0"/>
          </a:p>
        </p:txBody>
      </p:sp>
      <p:sp>
        <p:nvSpPr>
          <p:cNvPr id="4" name="Content Placeholder 3"/>
          <p:cNvSpPr>
            <a:spLocks noGrp="1"/>
          </p:cNvSpPr>
          <p:nvPr>
            <p:ph idx="1"/>
          </p:nvPr>
        </p:nvSpPr>
        <p:spPr>
          <a:xfrm>
            <a:off x="457200" y="2041978"/>
            <a:ext cx="8229600" cy="4519613"/>
          </a:xfrm>
        </p:spPr>
        <p:txBody>
          <a:bodyPr/>
          <a:lstStyle/>
          <a:p>
            <a:r>
              <a:rPr lang="en-US" dirty="0" smtClean="0"/>
              <a:t>Based on our audit, DCAA will opine as to whether or not the </a:t>
            </a:r>
            <a:r>
              <a:rPr lang="en-US" dirty="0"/>
              <a:t>design </a:t>
            </a:r>
            <a:r>
              <a:rPr lang="en-US" dirty="0" smtClean="0"/>
              <a:t>of the accounting system is </a:t>
            </a:r>
            <a:r>
              <a:rPr lang="en-US" dirty="0"/>
              <a:t>suitable for the award of a prospective contract in accordance with FAR 53.209-1(f), Standard Form 1408 (SF 1408), Preaward Survey of Prospective Contractor Accounting </a:t>
            </a:r>
            <a:r>
              <a:rPr lang="en-US" dirty="0" smtClean="0"/>
              <a:t>System</a:t>
            </a:r>
            <a:endParaRPr lang="en-US" dirty="0"/>
          </a:p>
          <a:p>
            <a:endParaRPr lang="en-US" dirty="0"/>
          </a:p>
        </p:txBody>
      </p:sp>
    </p:spTree>
    <p:extLst>
      <p:ext uri="{BB962C8B-B14F-4D97-AF65-F5344CB8AC3E}">
        <p14:creationId xmlns:p14="http://schemas.microsoft.com/office/powerpoint/2010/main" val="17735775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Preaudit Activity</a:t>
            </a:r>
            <a:endParaRPr lang="en-US" dirty="0"/>
          </a:p>
        </p:txBody>
      </p:sp>
      <p:sp>
        <p:nvSpPr>
          <p:cNvPr id="3" name="Content Placeholder 2"/>
          <p:cNvSpPr>
            <a:spLocks noGrp="1"/>
          </p:cNvSpPr>
          <p:nvPr>
            <p:ph idx="1"/>
          </p:nvPr>
        </p:nvSpPr>
        <p:spPr/>
        <p:txBody>
          <a:bodyPr/>
          <a:lstStyle/>
          <a:p>
            <a:endParaRPr lang="en-US" dirty="0" smtClean="0"/>
          </a:p>
          <a:p>
            <a:r>
              <a:rPr lang="en-US" dirty="0" smtClean="0"/>
              <a:t>DCAA </a:t>
            </a:r>
            <a:r>
              <a:rPr lang="en-US" dirty="0"/>
              <a:t>or Buying Command will request contractor complete Accounting System </a:t>
            </a:r>
            <a:r>
              <a:rPr lang="en-US" dirty="0" smtClean="0"/>
              <a:t>Checklist</a:t>
            </a:r>
          </a:p>
          <a:p>
            <a:pPr marL="0" indent="0">
              <a:buNone/>
            </a:pPr>
            <a:r>
              <a:rPr lang="en-US" dirty="0" smtClean="0"/>
              <a:t>   </a:t>
            </a:r>
            <a:endParaRPr lang="en-US" dirty="0">
              <a:solidFill>
                <a:srgbClr val="FF000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533721916"/>
              </p:ext>
            </p:extLst>
          </p:nvPr>
        </p:nvGraphicFramePr>
        <p:xfrm>
          <a:off x="9437427" y="2357438"/>
          <a:ext cx="914400" cy="714375"/>
        </p:xfrm>
        <a:graphic>
          <a:graphicData uri="http://schemas.openxmlformats.org/presentationml/2006/ole">
            <mc:AlternateContent xmlns:mc="http://schemas.openxmlformats.org/markup-compatibility/2006">
              <mc:Choice xmlns:v="urn:schemas-microsoft-com:vml" Requires="v">
                <p:oleObj spid="_x0000_s1028" name="Acrobat Document" showAsIcon="1" r:id="rId4" imgW="914400" imgH="714240" progId="AcroExch.Document.7">
                  <p:link updateAutomatic="1"/>
                </p:oleObj>
              </mc:Choice>
              <mc:Fallback>
                <p:oleObj name="Acrobat Document" showAsIcon="1" r:id="rId4" imgW="914400" imgH="714240" progId="AcroExch.Document.7">
                  <p:link updateAutomatic="1"/>
                  <p:pic>
                    <p:nvPicPr>
                      <p:cNvPr id="0" name=""/>
                      <p:cNvPicPr/>
                      <p:nvPr/>
                    </p:nvPicPr>
                    <p:blipFill>
                      <a:blip r:embed="rId5"/>
                      <a:stretch>
                        <a:fillRect/>
                      </a:stretch>
                    </p:blipFill>
                    <p:spPr>
                      <a:xfrm>
                        <a:off x="9437427" y="2357438"/>
                        <a:ext cx="914400" cy="714375"/>
                      </a:xfrm>
                      <a:prstGeom prst="rect">
                        <a:avLst/>
                      </a:prstGeom>
                    </p:spPr>
                  </p:pic>
                </p:oleObj>
              </mc:Fallback>
            </mc:AlternateContent>
          </a:graphicData>
        </a:graphic>
      </p:graphicFrame>
    </p:spTree>
    <p:extLst>
      <p:ext uri="{BB962C8B-B14F-4D97-AF65-F5344CB8AC3E}">
        <p14:creationId xmlns:p14="http://schemas.microsoft.com/office/powerpoint/2010/main" val="8743814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Preaudit </a:t>
            </a:r>
            <a:r>
              <a:rPr lang="en-US" dirty="0" smtClean="0"/>
              <a:t>Activity (cont</a:t>
            </a:r>
            <a:r>
              <a:rPr lang="en-US" dirty="0"/>
              <a:t>.)</a:t>
            </a:r>
          </a:p>
        </p:txBody>
      </p:sp>
      <p:sp>
        <p:nvSpPr>
          <p:cNvPr id="3" name="Content Placeholder 2"/>
          <p:cNvSpPr>
            <a:spLocks noGrp="1"/>
          </p:cNvSpPr>
          <p:nvPr>
            <p:ph idx="1"/>
          </p:nvPr>
        </p:nvSpPr>
        <p:spPr/>
        <p:txBody>
          <a:bodyPr/>
          <a:lstStyle/>
          <a:p>
            <a:r>
              <a:rPr lang="en-US" dirty="0"/>
              <a:t>Important because: </a:t>
            </a:r>
          </a:p>
          <a:p>
            <a:pPr marL="857250" lvl="1" indent="-457200">
              <a:buFont typeface="Wingdings" panose="05000000000000000000" pitchFamily="2" charset="2"/>
              <a:buChar char="§"/>
            </a:pPr>
            <a:r>
              <a:rPr lang="en-US" sz="3200" dirty="0" smtClean="0"/>
              <a:t>You will become aware of the requirements of an acceptable accounting system</a:t>
            </a:r>
          </a:p>
          <a:p>
            <a:pPr marL="857250" lvl="1" indent="-457200">
              <a:buFont typeface="Wingdings" panose="05000000000000000000" pitchFamily="2" charset="2"/>
              <a:buChar char="§"/>
            </a:pPr>
            <a:r>
              <a:rPr lang="en-US" sz="3200" dirty="0" smtClean="0"/>
              <a:t>You are prepared for the audit</a:t>
            </a:r>
            <a:endParaRPr lang="en-US" sz="3200" dirty="0"/>
          </a:p>
          <a:p>
            <a:pPr marL="857250" lvl="1" indent="-457200">
              <a:buFont typeface="Wingdings" panose="05000000000000000000" pitchFamily="2" charset="2"/>
              <a:buChar char="§"/>
            </a:pPr>
            <a:r>
              <a:rPr lang="en-US" sz="3200" dirty="0"/>
              <a:t>Faster </a:t>
            </a:r>
            <a:r>
              <a:rPr lang="en-US" sz="3200" dirty="0" smtClean="0"/>
              <a:t>turn around</a:t>
            </a:r>
            <a:endParaRPr lang="en-US" sz="3200" dirty="0"/>
          </a:p>
          <a:p>
            <a:pPr marL="857250" lvl="1" indent="-457200">
              <a:buFont typeface="Wingdings" panose="05000000000000000000" pitchFamily="2" charset="2"/>
              <a:buChar char="§"/>
            </a:pPr>
            <a:r>
              <a:rPr lang="en-US" sz="3200" dirty="0"/>
              <a:t>Less rework </a:t>
            </a:r>
            <a:r>
              <a:rPr lang="en-US" sz="3200" dirty="0" smtClean="0"/>
              <a:t>by contractor and auditor</a:t>
            </a:r>
            <a:endParaRPr lang="en-US" sz="3200" dirty="0"/>
          </a:p>
          <a:p>
            <a:pPr marL="857250" lvl="1" indent="-457200">
              <a:buFont typeface="Wingdings" panose="05000000000000000000" pitchFamily="2" charset="2"/>
              <a:buChar char="§"/>
            </a:pPr>
            <a:r>
              <a:rPr lang="en-US" sz="3200" dirty="0"/>
              <a:t>Quicker </a:t>
            </a:r>
            <a:r>
              <a:rPr lang="en-US" sz="3200" dirty="0" smtClean="0"/>
              <a:t>contract award</a:t>
            </a:r>
            <a:endParaRPr lang="en-US" sz="3200" dirty="0"/>
          </a:p>
          <a:p>
            <a:pPr marL="0" indent="0">
              <a:buNone/>
            </a:pPr>
            <a:endParaRPr lang="en-US" dirty="0"/>
          </a:p>
        </p:txBody>
      </p:sp>
    </p:spTree>
    <p:extLst>
      <p:ext uri="{BB962C8B-B14F-4D97-AF65-F5344CB8AC3E}">
        <p14:creationId xmlns:p14="http://schemas.microsoft.com/office/powerpoint/2010/main" val="9180407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Preaudit </a:t>
            </a:r>
            <a:r>
              <a:rPr lang="en-US" dirty="0" smtClean="0"/>
              <a:t>Activity (cont</a:t>
            </a:r>
            <a:r>
              <a:rPr lang="en-US" dirty="0"/>
              <a:t>.)</a:t>
            </a:r>
          </a:p>
        </p:txBody>
      </p:sp>
      <p:sp>
        <p:nvSpPr>
          <p:cNvPr id="3" name="Content Placeholder 2"/>
          <p:cNvSpPr>
            <a:spLocks noGrp="1"/>
          </p:cNvSpPr>
          <p:nvPr>
            <p:ph idx="1"/>
          </p:nvPr>
        </p:nvSpPr>
        <p:spPr/>
        <p:txBody>
          <a:bodyPr/>
          <a:lstStyle/>
          <a:p>
            <a:endParaRPr lang="en-US" dirty="0" smtClean="0"/>
          </a:p>
          <a:p>
            <a:r>
              <a:rPr lang="en-US" dirty="0" smtClean="0"/>
              <a:t>Contractor </a:t>
            </a:r>
            <a:r>
              <a:rPr lang="en-US" dirty="0"/>
              <a:t>should be prepared to demonstrate how accounting system satisfies SF 1408 criteria </a:t>
            </a:r>
            <a:r>
              <a:rPr lang="en-US" dirty="0" smtClean="0"/>
              <a:t>at the walkthrough</a:t>
            </a:r>
          </a:p>
          <a:p>
            <a:pPr marL="0" indent="0">
              <a:buNone/>
            </a:pPr>
            <a:endParaRPr lang="en-US" dirty="0"/>
          </a:p>
        </p:txBody>
      </p:sp>
    </p:spTree>
    <p:extLst>
      <p:ext uri="{BB962C8B-B14F-4D97-AF65-F5344CB8AC3E}">
        <p14:creationId xmlns:p14="http://schemas.microsoft.com/office/powerpoint/2010/main" val="8850192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Preaudit </a:t>
            </a:r>
            <a:r>
              <a:rPr lang="en-US" dirty="0" smtClean="0"/>
              <a:t>Activity (cont.)</a:t>
            </a:r>
            <a:endParaRPr lang="en-US" dirty="0"/>
          </a:p>
        </p:txBody>
      </p:sp>
      <p:sp>
        <p:nvSpPr>
          <p:cNvPr id="3" name="Content Placeholder 2"/>
          <p:cNvSpPr>
            <a:spLocks noGrp="1"/>
          </p:cNvSpPr>
          <p:nvPr>
            <p:ph idx="1"/>
          </p:nvPr>
        </p:nvSpPr>
        <p:spPr/>
        <p:txBody>
          <a:bodyPr/>
          <a:lstStyle/>
          <a:p>
            <a:endParaRPr lang="en-US" dirty="0" smtClean="0"/>
          </a:p>
          <a:p>
            <a:r>
              <a:rPr lang="en-US" dirty="0" smtClean="0"/>
              <a:t>DCAA will request contractor Policies and Procedures</a:t>
            </a:r>
          </a:p>
          <a:p>
            <a:r>
              <a:rPr lang="en-US" dirty="0" smtClean="0"/>
              <a:t>DCAA will request information to complete an Internal Control Questionnaire (ICQ)</a:t>
            </a:r>
          </a:p>
          <a:p>
            <a:pPr marL="0" indent="0">
              <a:buNone/>
            </a:pPr>
            <a:r>
              <a:rPr lang="en-US" dirty="0"/>
              <a:t> </a:t>
            </a:r>
            <a:r>
              <a:rPr lang="en-US" dirty="0" smtClean="0"/>
              <a:t>							</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366742579"/>
              </p:ext>
            </p:extLst>
          </p:nvPr>
        </p:nvGraphicFramePr>
        <p:xfrm>
          <a:off x="9451074" y="2607789"/>
          <a:ext cx="914400" cy="714375"/>
        </p:xfrm>
        <a:graphic>
          <a:graphicData uri="http://schemas.openxmlformats.org/presentationml/2006/ole">
            <mc:AlternateContent xmlns:mc="http://schemas.openxmlformats.org/markup-compatibility/2006">
              <mc:Choice xmlns:v="urn:schemas-microsoft-com:vml" Requires="v">
                <p:oleObj spid="_x0000_s2052" name="Document" showAsIcon="1" r:id="rId4" imgW="914400" imgH="714240" progId="Word.Document.12">
                  <p:link updateAutomatic="1"/>
                </p:oleObj>
              </mc:Choice>
              <mc:Fallback>
                <p:oleObj name="Document" showAsIcon="1" r:id="rId4" imgW="914400" imgH="714240" progId="Word.Document.12">
                  <p:link updateAutomatic="1"/>
                  <p:pic>
                    <p:nvPicPr>
                      <p:cNvPr id="0" name=""/>
                      <p:cNvPicPr/>
                      <p:nvPr/>
                    </p:nvPicPr>
                    <p:blipFill>
                      <a:blip r:embed="rId5"/>
                      <a:stretch>
                        <a:fillRect/>
                      </a:stretch>
                    </p:blipFill>
                    <p:spPr>
                      <a:xfrm>
                        <a:off x="9451074" y="2607789"/>
                        <a:ext cx="914400" cy="714375"/>
                      </a:xfrm>
                      <a:prstGeom prst="rect">
                        <a:avLst/>
                      </a:prstGeom>
                    </p:spPr>
                  </p:pic>
                </p:oleObj>
              </mc:Fallback>
            </mc:AlternateContent>
          </a:graphicData>
        </a:graphic>
      </p:graphicFrame>
    </p:spTree>
    <p:extLst>
      <p:ext uri="{BB962C8B-B14F-4D97-AF65-F5344CB8AC3E}">
        <p14:creationId xmlns:p14="http://schemas.microsoft.com/office/powerpoint/2010/main" val="2390762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8953"/>
            <a:ext cx="8229600" cy="1143000"/>
          </a:xfrm>
        </p:spPr>
        <p:txBody>
          <a:bodyPr/>
          <a:lstStyle/>
          <a:p>
            <a:r>
              <a:rPr lang="en-US" dirty="0"/>
              <a:t>SF 1408 Step-by-Step</a:t>
            </a:r>
          </a:p>
        </p:txBody>
      </p:sp>
    </p:spTree>
    <p:extLst>
      <p:ext uri="{BB962C8B-B14F-4D97-AF65-F5344CB8AC3E}">
        <p14:creationId xmlns:p14="http://schemas.microsoft.com/office/powerpoint/2010/main" val="1557474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Overview</a:t>
            </a:r>
            <a:endParaRPr lang="en-US" sz="4800" dirty="0"/>
          </a:p>
        </p:txBody>
      </p:sp>
      <p:sp>
        <p:nvSpPr>
          <p:cNvPr id="3" name="Content Placeholder 2"/>
          <p:cNvSpPr>
            <a:spLocks noGrp="1"/>
          </p:cNvSpPr>
          <p:nvPr>
            <p:ph idx="1"/>
          </p:nvPr>
        </p:nvSpPr>
        <p:spPr/>
        <p:txBody>
          <a:bodyPr/>
          <a:lstStyle/>
          <a:p>
            <a:r>
              <a:rPr lang="en-US" dirty="0" smtClean="0"/>
              <a:t>DCAA Organization</a:t>
            </a:r>
          </a:p>
          <a:p>
            <a:r>
              <a:rPr lang="en-US" dirty="0" smtClean="0"/>
              <a:t>Meet the Managers</a:t>
            </a:r>
          </a:p>
          <a:p>
            <a:r>
              <a:rPr lang="en-US" dirty="0" smtClean="0"/>
              <a:t>DCAA Initiatives/Changes Affecting Small Business</a:t>
            </a:r>
          </a:p>
          <a:p>
            <a:r>
              <a:rPr lang="en-US" dirty="0" smtClean="0"/>
              <a:t>DCAA Internet Resources/Tools</a:t>
            </a:r>
          </a:p>
          <a:p>
            <a:r>
              <a:rPr lang="en-US" dirty="0" smtClean="0"/>
              <a:t>Elevating Concerns</a:t>
            </a:r>
          </a:p>
          <a:p>
            <a:r>
              <a:rPr lang="en-US" dirty="0" smtClean="0"/>
              <a:t>Subject Matter Presentations</a:t>
            </a:r>
          </a:p>
          <a:p>
            <a:endParaRPr lang="en-US" dirty="0"/>
          </a:p>
        </p:txBody>
      </p:sp>
    </p:spTree>
    <p:extLst>
      <p:ext uri="{BB962C8B-B14F-4D97-AF65-F5344CB8AC3E}">
        <p14:creationId xmlns:p14="http://schemas.microsoft.com/office/powerpoint/2010/main" val="2973992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 </a:t>
            </a:r>
            <a:r>
              <a:rPr lang="en-US" sz="3200" dirty="0" smtClean="0"/>
              <a:t>1. Generally Accepted Accounting Principles </a:t>
            </a:r>
            <a:r>
              <a:rPr lang="en-US" dirty="0"/>
              <a:t/>
            </a:r>
            <a:br>
              <a:rPr lang="en-US" dirty="0"/>
            </a:br>
            <a:r>
              <a:rPr lang="en-US" dirty="0"/>
              <a:t>	</a:t>
            </a:r>
          </a:p>
        </p:txBody>
      </p:sp>
      <p:sp>
        <p:nvSpPr>
          <p:cNvPr id="3" name="Content Placeholder 2"/>
          <p:cNvSpPr>
            <a:spLocks noGrp="1"/>
          </p:cNvSpPr>
          <p:nvPr>
            <p:ph idx="1"/>
          </p:nvPr>
        </p:nvSpPr>
        <p:spPr/>
        <p:txBody>
          <a:bodyPr/>
          <a:lstStyle/>
          <a:p>
            <a:endParaRPr lang="en-US" dirty="0" smtClean="0"/>
          </a:p>
          <a:p>
            <a:r>
              <a:rPr lang="en-US" dirty="0" smtClean="0"/>
              <a:t>Accrual basis accounting system?</a:t>
            </a:r>
          </a:p>
          <a:p>
            <a:r>
              <a:rPr lang="en-US" dirty="0"/>
              <a:t>G</a:t>
            </a:r>
            <a:r>
              <a:rPr lang="en-US" dirty="0" smtClean="0"/>
              <a:t>eneral ledger (G/L) to post costs to?</a:t>
            </a:r>
          </a:p>
          <a:p>
            <a:r>
              <a:rPr lang="en-US" dirty="0" smtClean="0"/>
              <a:t>Ability to generate financial reports?</a:t>
            </a:r>
            <a:endParaRPr lang="en-US" dirty="0"/>
          </a:p>
        </p:txBody>
      </p:sp>
    </p:spTree>
    <p:extLst>
      <p:ext uri="{BB962C8B-B14F-4D97-AF65-F5344CB8AC3E}">
        <p14:creationId xmlns:p14="http://schemas.microsoft.com/office/powerpoint/2010/main" val="36281113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smtClean="0"/>
              <a:t>2.a. Proper Segregation </a:t>
            </a:r>
            <a:r>
              <a:rPr lang="en-US" dirty="0"/>
              <a:t>of </a:t>
            </a:r>
            <a:r>
              <a:rPr lang="en-US" dirty="0" smtClean="0"/>
              <a:t>Direct Costs from Indirect Costs</a:t>
            </a:r>
            <a:r>
              <a:rPr lang="en-US" dirty="0"/>
              <a:t/>
            </a:r>
            <a:br>
              <a:rPr lang="en-US" dirty="0"/>
            </a:br>
            <a:r>
              <a:rPr lang="en-US" dirty="0"/>
              <a:t>	</a:t>
            </a:r>
          </a:p>
        </p:txBody>
      </p:sp>
      <p:sp>
        <p:nvSpPr>
          <p:cNvPr id="3" name="Content Placeholder 2"/>
          <p:cNvSpPr>
            <a:spLocks noGrp="1"/>
          </p:cNvSpPr>
          <p:nvPr>
            <p:ph idx="1"/>
          </p:nvPr>
        </p:nvSpPr>
        <p:spPr/>
        <p:txBody>
          <a:bodyPr/>
          <a:lstStyle/>
          <a:p>
            <a:endParaRPr lang="en-US" dirty="0" smtClean="0"/>
          </a:p>
          <a:p>
            <a:r>
              <a:rPr lang="en-US" dirty="0" smtClean="0"/>
              <a:t>Policies and Procedures</a:t>
            </a:r>
          </a:p>
          <a:p>
            <a:r>
              <a:rPr lang="en-US" dirty="0" smtClean="0"/>
              <a:t>Chart of Accounts</a:t>
            </a:r>
          </a:p>
          <a:p>
            <a:r>
              <a:rPr lang="en-US" dirty="0" smtClean="0"/>
              <a:t>Demonstrate entering a direct cost and an indirect cost into accounting system</a:t>
            </a:r>
            <a:endParaRPr lang="en-US" dirty="0"/>
          </a:p>
        </p:txBody>
      </p:sp>
    </p:spTree>
    <p:extLst>
      <p:ext uri="{BB962C8B-B14F-4D97-AF65-F5344CB8AC3E}">
        <p14:creationId xmlns:p14="http://schemas.microsoft.com/office/powerpoint/2010/main" val="9350059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sz="3200" dirty="0" smtClean="0"/>
              <a:t>2.b</a:t>
            </a:r>
            <a:r>
              <a:rPr lang="en-US" sz="3200" dirty="0"/>
              <a:t>. </a:t>
            </a:r>
            <a:r>
              <a:rPr lang="en-US" sz="3200" dirty="0" smtClean="0"/>
              <a:t> </a:t>
            </a:r>
            <a:r>
              <a:rPr lang="en-US" sz="3200" dirty="0"/>
              <a:t>Identification and </a:t>
            </a:r>
            <a:r>
              <a:rPr lang="en-US" sz="3200" dirty="0" smtClean="0"/>
              <a:t>Accumulation</a:t>
            </a:r>
            <a:br>
              <a:rPr lang="en-US" sz="3200" dirty="0" smtClean="0"/>
            </a:br>
            <a:r>
              <a:rPr lang="en-US" sz="3200" dirty="0" smtClean="0"/>
              <a:t> </a:t>
            </a:r>
            <a:r>
              <a:rPr lang="en-US" sz="3200" dirty="0"/>
              <a:t>of </a:t>
            </a:r>
            <a:r>
              <a:rPr lang="en-US" sz="3200" dirty="0" smtClean="0"/>
              <a:t>Direct Costs </a:t>
            </a:r>
            <a:r>
              <a:rPr lang="en-US" sz="3200" dirty="0"/>
              <a:t>by </a:t>
            </a:r>
            <a:r>
              <a:rPr lang="en-US" sz="3200" dirty="0" smtClean="0"/>
              <a:t>Contract </a:t>
            </a:r>
            <a:r>
              <a:rPr lang="en-US" dirty="0"/>
              <a:t>	</a:t>
            </a:r>
            <a:br>
              <a:rPr lang="en-US" dirty="0"/>
            </a:br>
            <a:endParaRPr lang="en-US" dirty="0"/>
          </a:p>
        </p:txBody>
      </p:sp>
      <p:sp>
        <p:nvSpPr>
          <p:cNvPr id="3" name="Content Placeholder 2"/>
          <p:cNvSpPr>
            <a:spLocks noGrp="1"/>
          </p:cNvSpPr>
          <p:nvPr>
            <p:ph idx="1"/>
          </p:nvPr>
        </p:nvSpPr>
        <p:spPr/>
        <p:txBody>
          <a:bodyPr/>
          <a:lstStyle/>
          <a:p>
            <a:endParaRPr lang="en-US" dirty="0" smtClean="0"/>
          </a:p>
          <a:p>
            <a:r>
              <a:rPr lang="en-US" dirty="0" smtClean="0"/>
              <a:t>Will request:</a:t>
            </a:r>
          </a:p>
          <a:p>
            <a:pPr lvl="1"/>
            <a:r>
              <a:rPr lang="en-US" dirty="0" smtClean="0"/>
              <a:t>Profit &amp; Loss (P&amp;L) by Job, Contract, Delivery Order or Contract Line Item Number (CLIN)</a:t>
            </a:r>
          </a:p>
          <a:p>
            <a:pPr lvl="1"/>
            <a:r>
              <a:rPr lang="en-US" dirty="0" smtClean="0"/>
              <a:t>Chart of Accounts </a:t>
            </a:r>
          </a:p>
          <a:p>
            <a:pPr lvl="1"/>
            <a:r>
              <a:rPr lang="en-US" dirty="0" smtClean="0"/>
              <a:t>Contractor’s proposal</a:t>
            </a:r>
          </a:p>
          <a:p>
            <a:endParaRPr lang="en-US" dirty="0"/>
          </a:p>
        </p:txBody>
      </p:sp>
    </p:spTree>
    <p:extLst>
      <p:ext uri="{BB962C8B-B14F-4D97-AF65-F5344CB8AC3E}">
        <p14:creationId xmlns:p14="http://schemas.microsoft.com/office/powerpoint/2010/main" val="31770092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2.c. Allocation of Indirect Costs</a:t>
            </a:r>
            <a:endParaRPr lang="en-US" dirty="0"/>
          </a:p>
        </p:txBody>
      </p:sp>
      <p:sp>
        <p:nvSpPr>
          <p:cNvPr id="3" name="Content Placeholder 2"/>
          <p:cNvSpPr>
            <a:spLocks noGrp="1"/>
          </p:cNvSpPr>
          <p:nvPr>
            <p:ph idx="1"/>
          </p:nvPr>
        </p:nvSpPr>
        <p:spPr/>
        <p:txBody>
          <a:bodyPr/>
          <a:lstStyle/>
          <a:p>
            <a:endParaRPr lang="en-US" dirty="0" smtClean="0"/>
          </a:p>
          <a:p>
            <a:r>
              <a:rPr lang="en-US" dirty="0" smtClean="0"/>
              <a:t>Contractor proposal</a:t>
            </a:r>
          </a:p>
          <a:p>
            <a:r>
              <a:rPr lang="en-US" dirty="0" smtClean="0"/>
              <a:t>Indirect rate sheets</a:t>
            </a:r>
          </a:p>
          <a:p>
            <a:r>
              <a:rPr lang="en-US" dirty="0" smtClean="0"/>
              <a:t>Documented bases and pools</a:t>
            </a:r>
          </a:p>
          <a:p>
            <a:r>
              <a:rPr lang="en-US" dirty="0" smtClean="0"/>
              <a:t>Written Policies and Procedures</a:t>
            </a:r>
            <a:endParaRPr lang="en-US" dirty="0"/>
          </a:p>
        </p:txBody>
      </p:sp>
    </p:spTree>
    <p:extLst>
      <p:ext uri="{BB962C8B-B14F-4D97-AF65-F5344CB8AC3E}">
        <p14:creationId xmlns:p14="http://schemas.microsoft.com/office/powerpoint/2010/main" val="35669411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2.d. Accumulation of Costs</a:t>
            </a:r>
            <a:br>
              <a:rPr lang="en-US" dirty="0" smtClean="0"/>
            </a:br>
            <a:r>
              <a:rPr lang="en-US" dirty="0" smtClean="0"/>
              <a:t> under G/L Control</a:t>
            </a:r>
            <a:endParaRPr lang="en-US" dirty="0"/>
          </a:p>
        </p:txBody>
      </p:sp>
      <p:sp>
        <p:nvSpPr>
          <p:cNvPr id="3" name="Content Placeholder 2"/>
          <p:cNvSpPr>
            <a:spLocks noGrp="1"/>
          </p:cNvSpPr>
          <p:nvPr>
            <p:ph idx="1"/>
          </p:nvPr>
        </p:nvSpPr>
        <p:spPr/>
        <p:txBody>
          <a:bodyPr/>
          <a:lstStyle/>
          <a:p>
            <a:endParaRPr lang="en-US" dirty="0" smtClean="0"/>
          </a:p>
          <a:p>
            <a:r>
              <a:rPr lang="en-US" dirty="0" smtClean="0"/>
              <a:t>Can the P&amp;L by Job reconcile to the G/L control accounts?</a:t>
            </a:r>
          </a:p>
          <a:p>
            <a:r>
              <a:rPr lang="en-US" dirty="0" smtClean="0"/>
              <a:t>How often are costs posted to the G/L?</a:t>
            </a:r>
          </a:p>
          <a:p>
            <a:r>
              <a:rPr lang="en-US" dirty="0" smtClean="0"/>
              <a:t>Policies and Procedures</a:t>
            </a:r>
            <a:endParaRPr lang="en-US" dirty="0"/>
          </a:p>
        </p:txBody>
      </p:sp>
    </p:spTree>
    <p:extLst>
      <p:ext uri="{BB962C8B-B14F-4D97-AF65-F5344CB8AC3E}">
        <p14:creationId xmlns:p14="http://schemas.microsoft.com/office/powerpoint/2010/main" val="2571657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2.e. Timekeeping System</a:t>
            </a:r>
            <a:endParaRPr lang="en-US" dirty="0"/>
          </a:p>
        </p:txBody>
      </p:sp>
      <p:sp>
        <p:nvSpPr>
          <p:cNvPr id="3" name="Content Placeholder 2"/>
          <p:cNvSpPr>
            <a:spLocks noGrp="1"/>
          </p:cNvSpPr>
          <p:nvPr>
            <p:ph idx="1"/>
          </p:nvPr>
        </p:nvSpPr>
        <p:spPr/>
        <p:txBody>
          <a:bodyPr/>
          <a:lstStyle/>
          <a:p>
            <a:r>
              <a:rPr lang="en-US" sz="2600" dirty="0" smtClean="0"/>
              <a:t>Policies and Procedures</a:t>
            </a:r>
          </a:p>
          <a:p>
            <a:r>
              <a:rPr lang="en-US" sz="2600" dirty="0" smtClean="0"/>
              <a:t>Timekeeping document </a:t>
            </a:r>
            <a:r>
              <a:rPr lang="en-US" sz="2600" dirty="0"/>
              <a:t>(paper or electronic timecards</a:t>
            </a:r>
            <a:r>
              <a:rPr lang="en-US" sz="2600" dirty="0" smtClean="0"/>
              <a:t>)</a:t>
            </a:r>
          </a:p>
          <a:p>
            <a:r>
              <a:rPr lang="en-US" sz="2600" dirty="0" smtClean="0"/>
              <a:t>Timecards </a:t>
            </a:r>
            <a:r>
              <a:rPr lang="en-US" sz="2600" dirty="0"/>
              <a:t>completed and certified by the </a:t>
            </a:r>
            <a:r>
              <a:rPr lang="en-US" sz="2600" dirty="0" smtClean="0"/>
              <a:t>employees</a:t>
            </a:r>
          </a:p>
          <a:p>
            <a:r>
              <a:rPr lang="en-US" sz="2600" dirty="0" smtClean="0"/>
              <a:t>Timecards </a:t>
            </a:r>
            <a:r>
              <a:rPr lang="en-US" sz="2600" dirty="0"/>
              <a:t>approved by the employees’ supervisors</a:t>
            </a:r>
            <a:r>
              <a:rPr lang="en-US" sz="2600" dirty="0" smtClean="0"/>
              <a:t>.</a:t>
            </a:r>
          </a:p>
          <a:p>
            <a:r>
              <a:rPr lang="en-US" sz="2600" dirty="0" smtClean="0"/>
              <a:t>When are timesheets filled out</a:t>
            </a:r>
            <a:endParaRPr lang="en-US" sz="2600" dirty="0"/>
          </a:p>
          <a:p>
            <a:r>
              <a:rPr lang="en-US" sz="2600" dirty="0" smtClean="0"/>
              <a:t>Reconcilable labor cost distribution records</a:t>
            </a:r>
          </a:p>
          <a:p>
            <a:r>
              <a:rPr lang="en-US" sz="2600" dirty="0" smtClean="0"/>
              <a:t>Who monitors the timekeeping system and how often</a:t>
            </a:r>
          </a:p>
          <a:p>
            <a:endParaRPr lang="en-US" dirty="0"/>
          </a:p>
        </p:txBody>
      </p:sp>
    </p:spTree>
    <p:extLst>
      <p:ext uri="{BB962C8B-B14F-4D97-AF65-F5344CB8AC3E}">
        <p14:creationId xmlns:p14="http://schemas.microsoft.com/office/powerpoint/2010/main" val="2162694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2.f. Labor Distribution System </a:t>
            </a:r>
            <a:endParaRPr lang="en-US" dirty="0"/>
          </a:p>
        </p:txBody>
      </p:sp>
      <p:sp>
        <p:nvSpPr>
          <p:cNvPr id="3" name="Content Placeholder 2"/>
          <p:cNvSpPr>
            <a:spLocks noGrp="1"/>
          </p:cNvSpPr>
          <p:nvPr>
            <p:ph idx="1"/>
          </p:nvPr>
        </p:nvSpPr>
        <p:spPr/>
        <p:txBody>
          <a:bodyPr/>
          <a:lstStyle/>
          <a:p>
            <a:endParaRPr lang="en-US" dirty="0" smtClean="0"/>
          </a:p>
          <a:p>
            <a:r>
              <a:rPr lang="en-US" dirty="0" smtClean="0"/>
              <a:t>Policies </a:t>
            </a:r>
            <a:r>
              <a:rPr lang="en-US" dirty="0"/>
              <a:t>and </a:t>
            </a:r>
            <a:r>
              <a:rPr lang="en-US" dirty="0" smtClean="0"/>
              <a:t>Procedures</a:t>
            </a:r>
          </a:p>
          <a:p>
            <a:pPr marL="342900" lvl="1" indent="-342900"/>
            <a:r>
              <a:rPr lang="en-US" sz="3200" dirty="0">
                <a:sym typeface="Wingdings" pitchFamily="2" charset="2"/>
              </a:rPr>
              <a:t>Labor Distribution  Payroll Register</a:t>
            </a:r>
          </a:p>
          <a:p>
            <a:pPr marL="342900" lvl="1" indent="-342900"/>
            <a:r>
              <a:rPr lang="en-US" sz="3200" dirty="0">
                <a:sym typeface="Wingdings" pitchFamily="2" charset="2"/>
              </a:rPr>
              <a:t>Labor Distribution  </a:t>
            </a:r>
            <a:r>
              <a:rPr lang="en-US" sz="3200" dirty="0" smtClean="0">
                <a:sym typeface="Wingdings" pitchFamily="2" charset="2"/>
              </a:rPr>
              <a:t>P&amp;L by Job</a:t>
            </a:r>
            <a:endParaRPr lang="en-US" sz="3200" dirty="0">
              <a:sym typeface="Wingdings" pitchFamily="2" charset="2"/>
            </a:endParaRPr>
          </a:p>
          <a:p>
            <a:r>
              <a:rPr lang="en-US" dirty="0" smtClean="0"/>
              <a:t>Who Monitors and How Often</a:t>
            </a:r>
          </a:p>
          <a:p>
            <a:endParaRPr lang="en-US" dirty="0"/>
          </a:p>
        </p:txBody>
      </p:sp>
    </p:spTree>
    <p:extLst>
      <p:ext uri="{BB962C8B-B14F-4D97-AF65-F5344CB8AC3E}">
        <p14:creationId xmlns:p14="http://schemas.microsoft.com/office/powerpoint/2010/main" val="28539794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2.g. Interim Determination of Costs</a:t>
            </a:r>
            <a:endParaRPr lang="en-US" dirty="0"/>
          </a:p>
        </p:txBody>
      </p:sp>
      <p:sp>
        <p:nvSpPr>
          <p:cNvPr id="3" name="Content Placeholder 2"/>
          <p:cNvSpPr>
            <a:spLocks noGrp="1"/>
          </p:cNvSpPr>
          <p:nvPr>
            <p:ph idx="1"/>
          </p:nvPr>
        </p:nvSpPr>
        <p:spPr/>
        <p:txBody>
          <a:bodyPr/>
          <a:lstStyle/>
          <a:p>
            <a:endParaRPr lang="en-US" dirty="0" smtClean="0"/>
          </a:p>
          <a:p>
            <a:r>
              <a:rPr lang="en-US" dirty="0" smtClean="0"/>
              <a:t>What is the process for posting costs?</a:t>
            </a:r>
          </a:p>
          <a:p>
            <a:pPr lvl="1"/>
            <a:endParaRPr lang="en-US" dirty="0" smtClean="0"/>
          </a:p>
          <a:p>
            <a:pPr lvl="1"/>
            <a:r>
              <a:rPr lang="en-US" dirty="0" smtClean="0"/>
              <a:t>Responsible personnel</a:t>
            </a:r>
          </a:p>
          <a:p>
            <a:pPr lvl="1"/>
            <a:endParaRPr lang="en-US" dirty="0" smtClean="0"/>
          </a:p>
          <a:p>
            <a:pPr lvl="1"/>
            <a:r>
              <a:rPr lang="en-US" dirty="0" smtClean="0"/>
              <a:t>Frequency</a:t>
            </a:r>
          </a:p>
        </p:txBody>
      </p:sp>
    </p:spTree>
    <p:extLst>
      <p:ext uri="{BB962C8B-B14F-4D97-AF65-F5344CB8AC3E}">
        <p14:creationId xmlns:p14="http://schemas.microsoft.com/office/powerpoint/2010/main" val="15027952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2.h. Unallowable Costs</a:t>
            </a:r>
            <a:endParaRPr lang="en-US" dirty="0"/>
          </a:p>
        </p:txBody>
      </p:sp>
      <p:sp>
        <p:nvSpPr>
          <p:cNvPr id="3" name="Content Placeholder 2"/>
          <p:cNvSpPr>
            <a:spLocks noGrp="1"/>
          </p:cNvSpPr>
          <p:nvPr>
            <p:ph idx="1"/>
          </p:nvPr>
        </p:nvSpPr>
        <p:spPr/>
        <p:txBody>
          <a:bodyPr/>
          <a:lstStyle/>
          <a:p>
            <a:r>
              <a:rPr lang="en-US" sz="2800" dirty="0" smtClean="0"/>
              <a:t>Policies and Procedures</a:t>
            </a:r>
          </a:p>
          <a:p>
            <a:r>
              <a:rPr lang="en-US" sz="2800" dirty="0" smtClean="0"/>
              <a:t>What is an unallowable cost – FAR Part 31.205</a:t>
            </a:r>
          </a:p>
          <a:p>
            <a:r>
              <a:rPr lang="en-US" sz="2800" dirty="0" smtClean="0"/>
              <a:t>How will unallowable costs be identified </a:t>
            </a:r>
            <a:r>
              <a:rPr lang="en-US" sz="2800" b="1" u="sng" dirty="0" smtClean="0"/>
              <a:t>AND</a:t>
            </a:r>
            <a:r>
              <a:rPr lang="en-US" sz="2800" dirty="0" smtClean="0"/>
              <a:t> excluded</a:t>
            </a:r>
          </a:p>
          <a:p>
            <a:r>
              <a:rPr lang="en-US" sz="2800" dirty="0" smtClean="0"/>
              <a:t>Who and how often will unallowable costs be monitored</a:t>
            </a:r>
          </a:p>
          <a:p>
            <a:r>
              <a:rPr lang="en-US" sz="2800" dirty="0" smtClean="0"/>
              <a:t>Chart of Accounts which identifies unallowable accounts</a:t>
            </a:r>
            <a:endParaRPr lang="en-US" sz="2800" dirty="0"/>
          </a:p>
        </p:txBody>
      </p:sp>
    </p:spTree>
    <p:extLst>
      <p:ext uri="{BB962C8B-B14F-4D97-AF65-F5344CB8AC3E}">
        <p14:creationId xmlns:p14="http://schemas.microsoft.com/office/powerpoint/2010/main" val="6742472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2.i. Costs by Contract Line Item</a:t>
            </a:r>
            <a:endParaRPr lang="en-US" dirty="0"/>
          </a:p>
        </p:txBody>
      </p:sp>
      <p:sp>
        <p:nvSpPr>
          <p:cNvPr id="3" name="Content Placeholder 2"/>
          <p:cNvSpPr>
            <a:spLocks noGrp="1"/>
          </p:cNvSpPr>
          <p:nvPr>
            <p:ph idx="1"/>
          </p:nvPr>
        </p:nvSpPr>
        <p:spPr/>
        <p:txBody>
          <a:bodyPr/>
          <a:lstStyle/>
          <a:p>
            <a:endParaRPr lang="en-US" dirty="0" smtClean="0"/>
          </a:p>
          <a:p>
            <a:r>
              <a:rPr lang="en-US" dirty="0" smtClean="0"/>
              <a:t>Contractor’s proposal</a:t>
            </a:r>
          </a:p>
          <a:p>
            <a:r>
              <a:rPr lang="en-US" dirty="0" smtClean="0"/>
              <a:t>Who creates new jobs in the system</a:t>
            </a:r>
          </a:p>
          <a:p>
            <a:r>
              <a:rPr lang="en-US" dirty="0" smtClean="0"/>
              <a:t>How is the level of contract information communicated to the person creating the new job in the system</a:t>
            </a:r>
            <a:endParaRPr lang="en-US" dirty="0"/>
          </a:p>
        </p:txBody>
      </p:sp>
    </p:spTree>
    <p:extLst>
      <p:ext uri="{BB962C8B-B14F-4D97-AF65-F5344CB8AC3E}">
        <p14:creationId xmlns:p14="http://schemas.microsoft.com/office/powerpoint/2010/main" val="375296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5" name="Rectangle 2"/>
          <p:cNvSpPr>
            <a:spLocks noGrp="1" noChangeArrowheads="1"/>
          </p:cNvSpPr>
          <p:nvPr>
            <p:ph type="title"/>
          </p:nvPr>
        </p:nvSpPr>
        <p:spPr bwMode="auto">
          <a:xfrm>
            <a:off x="0" y="354925"/>
            <a:ext cx="9144000" cy="652081"/>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dirty="0" smtClean="0"/>
              <a:t>Department of Defense (DoD) Organization</a:t>
            </a:r>
          </a:p>
        </p:txBody>
      </p:sp>
      <p:graphicFrame>
        <p:nvGraphicFramePr>
          <p:cNvPr id="4" name="Diagram 3"/>
          <p:cNvGraphicFramePr/>
          <p:nvPr>
            <p:extLst>
              <p:ext uri="{D42A27DB-BD31-4B8C-83A1-F6EECF244321}">
                <p14:modId xmlns:p14="http://schemas.microsoft.com/office/powerpoint/2010/main" val="3730146714"/>
              </p:ext>
            </p:extLst>
          </p:nvPr>
        </p:nvGraphicFramePr>
        <p:xfrm>
          <a:off x="185194" y="1003125"/>
          <a:ext cx="8773611" cy="450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2.j. Segregation of Preproduction Costs from Production Costs</a:t>
            </a:r>
            <a:endParaRPr lang="en-US" dirty="0"/>
          </a:p>
        </p:txBody>
      </p:sp>
      <p:sp>
        <p:nvSpPr>
          <p:cNvPr id="3" name="Content Placeholder 2"/>
          <p:cNvSpPr>
            <a:spLocks noGrp="1"/>
          </p:cNvSpPr>
          <p:nvPr>
            <p:ph idx="1"/>
          </p:nvPr>
        </p:nvSpPr>
        <p:spPr/>
        <p:txBody>
          <a:bodyPr/>
          <a:lstStyle/>
          <a:p>
            <a:endParaRPr lang="en-US" dirty="0" smtClean="0"/>
          </a:p>
          <a:p>
            <a:r>
              <a:rPr lang="en-US" dirty="0" smtClean="0"/>
              <a:t>Policies and Procedures</a:t>
            </a:r>
          </a:p>
          <a:p>
            <a:r>
              <a:rPr lang="en-US" dirty="0" smtClean="0"/>
              <a:t>Chart of Accounts with unique preproduction project numbers</a:t>
            </a:r>
          </a:p>
          <a:p>
            <a:r>
              <a:rPr lang="en-US" dirty="0" smtClean="0"/>
              <a:t>Can costs be accumulated for a specific timespan</a:t>
            </a:r>
            <a:endParaRPr lang="en-US" dirty="0"/>
          </a:p>
        </p:txBody>
      </p:sp>
    </p:spTree>
    <p:extLst>
      <p:ext uri="{BB962C8B-B14F-4D97-AF65-F5344CB8AC3E}">
        <p14:creationId xmlns:p14="http://schemas.microsoft.com/office/powerpoint/2010/main" val="15081386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 Limitation of Costs</a:t>
            </a:r>
            <a:endParaRPr lang="en-US" dirty="0"/>
          </a:p>
        </p:txBody>
      </p:sp>
      <p:sp>
        <p:nvSpPr>
          <p:cNvPr id="3" name="Content Placeholder 2"/>
          <p:cNvSpPr>
            <a:spLocks noGrp="1"/>
          </p:cNvSpPr>
          <p:nvPr>
            <p:ph idx="1"/>
          </p:nvPr>
        </p:nvSpPr>
        <p:spPr/>
        <p:txBody>
          <a:bodyPr/>
          <a:lstStyle/>
          <a:p>
            <a:r>
              <a:rPr lang="en-US" dirty="0" smtClean="0"/>
              <a:t>Policies and Procedures</a:t>
            </a:r>
          </a:p>
          <a:p>
            <a:r>
              <a:rPr lang="en-US" dirty="0" smtClean="0"/>
              <a:t>Proposal’s rate calculation sheet</a:t>
            </a:r>
          </a:p>
          <a:p>
            <a:r>
              <a:rPr lang="en-US" dirty="0" smtClean="0"/>
              <a:t>Procedure for contract briefs</a:t>
            </a:r>
          </a:p>
          <a:p>
            <a:r>
              <a:rPr lang="en-US" dirty="0" smtClean="0"/>
              <a:t>Billing template</a:t>
            </a:r>
          </a:p>
          <a:p>
            <a:r>
              <a:rPr lang="en-US" dirty="0" smtClean="0"/>
              <a:t>Who and how often are total contract expenditures monitored against contract limitations </a:t>
            </a:r>
          </a:p>
          <a:p>
            <a:endParaRPr lang="en-US" dirty="0"/>
          </a:p>
        </p:txBody>
      </p:sp>
    </p:spTree>
    <p:extLst>
      <p:ext uri="{BB962C8B-B14F-4D97-AF65-F5344CB8AC3E}">
        <p14:creationId xmlns:p14="http://schemas.microsoft.com/office/powerpoint/2010/main" val="18539679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3.b. Billings</a:t>
            </a:r>
            <a:endParaRPr lang="en-US" dirty="0"/>
          </a:p>
        </p:txBody>
      </p:sp>
      <p:sp>
        <p:nvSpPr>
          <p:cNvPr id="3" name="Content Placeholder 2"/>
          <p:cNvSpPr>
            <a:spLocks noGrp="1"/>
          </p:cNvSpPr>
          <p:nvPr>
            <p:ph idx="1"/>
          </p:nvPr>
        </p:nvSpPr>
        <p:spPr/>
        <p:txBody>
          <a:bodyPr/>
          <a:lstStyle/>
          <a:p>
            <a:r>
              <a:rPr lang="en-US" dirty="0" smtClean="0"/>
              <a:t>Policies and Procedures</a:t>
            </a:r>
          </a:p>
          <a:p>
            <a:r>
              <a:rPr lang="en-US" dirty="0" smtClean="0"/>
              <a:t>Invoice example with current and cumulative amounts</a:t>
            </a:r>
          </a:p>
          <a:p>
            <a:r>
              <a:rPr lang="en-US" dirty="0" smtClean="0"/>
              <a:t>How will invoice reconcile to the P&amp;L by Job or G/L by cost elements</a:t>
            </a:r>
          </a:p>
          <a:p>
            <a:r>
              <a:rPr lang="en-US" dirty="0" smtClean="0"/>
              <a:t>Timing of vendor and subcontractor payments</a:t>
            </a:r>
            <a:endParaRPr lang="en-US" dirty="0"/>
          </a:p>
        </p:txBody>
      </p:sp>
    </p:spTree>
    <p:extLst>
      <p:ext uri="{BB962C8B-B14F-4D97-AF65-F5344CB8AC3E}">
        <p14:creationId xmlns:p14="http://schemas.microsoft.com/office/powerpoint/2010/main" val="17127732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Conference</a:t>
            </a:r>
            <a:endParaRPr lang="en-US" dirty="0"/>
          </a:p>
        </p:txBody>
      </p:sp>
      <p:sp>
        <p:nvSpPr>
          <p:cNvPr id="3" name="Content Placeholder 2"/>
          <p:cNvSpPr>
            <a:spLocks noGrp="1"/>
          </p:cNvSpPr>
          <p:nvPr>
            <p:ph idx="1"/>
          </p:nvPr>
        </p:nvSpPr>
        <p:spPr/>
        <p:txBody>
          <a:bodyPr/>
          <a:lstStyle/>
          <a:p>
            <a:endParaRPr lang="en-US" dirty="0" smtClean="0"/>
          </a:p>
          <a:p>
            <a:r>
              <a:rPr lang="en-US" dirty="0" smtClean="0"/>
              <a:t>Results of Audit</a:t>
            </a:r>
          </a:p>
          <a:p>
            <a:pPr lvl="1"/>
            <a:r>
              <a:rPr lang="en-US" dirty="0" smtClean="0"/>
              <a:t>Yes</a:t>
            </a:r>
          </a:p>
          <a:p>
            <a:pPr lvl="1"/>
            <a:r>
              <a:rPr lang="en-US" dirty="0" smtClean="0"/>
              <a:t>Yes, with a recommendation that a follow on accounting review be performed after contract award</a:t>
            </a:r>
          </a:p>
          <a:p>
            <a:pPr lvl="1"/>
            <a:r>
              <a:rPr lang="en-US" dirty="0" smtClean="0"/>
              <a:t>No</a:t>
            </a:r>
          </a:p>
          <a:p>
            <a:pPr marL="0" indent="0">
              <a:buNone/>
            </a:pPr>
            <a:endParaRPr lang="en-US" dirty="0" smtClean="0"/>
          </a:p>
          <a:p>
            <a:pPr marL="0" indent="0">
              <a:buNone/>
            </a:pPr>
            <a:r>
              <a:rPr lang="en-US" dirty="0"/>
              <a:t>	</a:t>
            </a:r>
            <a:r>
              <a:rPr lang="en-US" dirty="0" smtClean="0"/>
              <a:t>						</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62481713"/>
              </p:ext>
            </p:extLst>
          </p:nvPr>
        </p:nvGraphicFramePr>
        <p:xfrm>
          <a:off x="9396484" y="2225652"/>
          <a:ext cx="914400" cy="714375"/>
        </p:xfrm>
        <a:graphic>
          <a:graphicData uri="http://schemas.openxmlformats.org/presentationml/2006/ole">
            <mc:AlternateContent xmlns:mc="http://schemas.openxmlformats.org/markup-compatibility/2006">
              <mc:Choice xmlns:v="urn:schemas-microsoft-com:vml" Requires="v">
                <p:oleObj spid="_x0000_s3076" name="Acrobat Document" showAsIcon="1" r:id="rId4" imgW="914400" imgH="714240" progId="AcroExch.Document.7">
                  <p:link updateAutomatic="1"/>
                </p:oleObj>
              </mc:Choice>
              <mc:Fallback>
                <p:oleObj name="Acrobat Document" showAsIcon="1" r:id="rId4" imgW="914400" imgH="714240" progId="AcroExch.Document.7">
                  <p:link updateAutomatic="1"/>
                  <p:pic>
                    <p:nvPicPr>
                      <p:cNvPr id="0" name=""/>
                      <p:cNvPicPr/>
                      <p:nvPr/>
                    </p:nvPicPr>
                    <p:blipFill>
                      <a:blip r:embed="rId5"/>
                      <a:stretch>
                        <a:fillRect/>
                      </a:stretch>
                    </p:blipFill>
                    <p:spPr>
                      <a:xfrm>
                        <a:off x="9396484" y="2225652"/>
                        <a:ext cx="914400" cy="714375"/>
                      </a:xfrm>
                      <a:prstGeom prst="rect">
                        <a:avLst/>
                      </a:prstGeom>
                    </p:spPr>
                  </p:pic>
                </p:oleObj>
              </mc:Fallback>
            </mc:AlternateContent>
          </a:graphicData>
        </a:graphic>
      </p:graphicFrame>
    </p:spTree>
    <p:extLst>
      <p:ext uri="{BB962C8B-B14F-4D97-AF65-F5344CB8AC3E}">
        <p14:creationId xmlns:p14="http://schemas.microsoft.com/office/powerpoint/2010/main" val="16719305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Deficiencies</a:t>
            </a:r>
          </a:p>
        </p:txBody>
      </p:sp>
      <p:sp>
        <p:nvSpPr>
          <p:cNvPr id="3" name="Content Placeholder 2"/>
          <p:cNvSpPr>
            <a:spLocks noGrp="1"/>
          </p:cNvSpPr>
          <p:nvPr>
            <p:ph idx="1"/>
          </p:nvPr>
        </p:nvSpPr>
        <p:spPr/>
        <p:txBody>
          <a:bodyPr/>
          <a:lstStyle/>
          <a:p>
            <a:endParaRPr lang="en-US" sz="3000" dirty="0" smtClean="0"/>
          </a:p>
          <a:p>
            <a:r>
              <a:rPr lang="en-US" sz="3000" dirty="0" smtClean="0"/>
              <a:t>Narrative on the Accounting </a:t>
            </a:r>
            <a:r>
              <a:rPr lang="en-US" sz="3000" dirty="0"/>
              <a:t>System </a:t>
            </a:r>
            <a:r>
              <a:rPr lang="en-US" sz="3000" dirty="0" smtClean="0"/>
              <a:t>Checklist – Incomplete or uses simple definitions without the how (who, what, when)</a:t>
            </a:r>
          </a:p>
          <a:p>
            <a:r>
              <a:rPr lang="en-US" sz="3000" dirty="0" smtClean="0"/>
              <a:t>No </a:t>
            </a:r>
            <a:r>
              <a:rPr lang="en-US" sz="3000" u="sng" dirty="0" smtClean="0"/>
              <a:t>written</a:t>
            </a:r>
            <a:r>
              <a:rPr lang="en-US" sz="3000" dirty="0" smtClean="0"/>
              <a:t> pool and base descriptions</a:t>
            </a:r>
            <a:endParaRPr lang="en-US" sz="3000" dirty="0"/>
          </a:p>
          <a:p>
            <a:r>
              <a:rPr lang="en-US" sz="3000" dirty="0" smtClean="0"/>
              <a:t>Excel ‘timecards’ which are changeable, unsigned, and uncertified</a:t>
            </a:r>
            <a:endParaRPr lang="en-US" sz="3000" dirty="0"/>
          </a:p>
        </p:txBody>
      </p:sp>
    </p:spTree>
    <p:extLst>
      <p:ext uri="{BB962C8B-B14F-4D97-AF65-F5344CB8AC3E}">
        <p14:creationId xmlns:p14="http://schemas.microsoft.com/office/powerpoint/2010/main" val="1100799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Deficiencies (cont.)</a:t>
            </a:r>
          </a:p>
        </p:txBody>
      </p:sp>
      <p:sp>
        <p:nvSpPr>
          <p:cNvPr id="3" name="Content Placeholder 2"/>
          <p:cNvSpPr>
            <a:spLocks noGrp="1"/>
          </p:cNvSpPr>
          <p:nvPr>
            <p:ph idx="1"/>
          </p:nvPr>
        </p:nvSpPr>
        <p:spPr>
          <a:xfrm>
            <a:off x="457200" y="1429129"/>
            <a:ext cx="8229600" cy="4519613"/>
          </a:xfrm>
        </p:spPr>
        <p:txBody>
          <a:bodyPr/>
          <a:lstStyle/>
          <a:p>
            <a:endParaRPr lang="en-US" dirty="0" smtClean="0"/>
          </a:p>
          <a:p>
            <a:r>
              <a:rPr lang="en-US" dirty="0" smtClean="0"/>
              <a:t>Not routinely </a:t>
            </a:r>
            <a:r>
              <a:rPr lang="en-US" dirty="0"/>
              <a:t>posting to books of </a:t>
            </a:r>
            <a:r>
              <a:rPr lang="en-US" dirty="0" smtClean="0"/>
              <a:t>account (at least monthly)</a:t>
            </a:r>
          </a:p>
          <a:p>
            <a:r>
              <a:rPr lang="en-US" dirty="0" smtClean="0"/>
              <a:t>Lack of process to monitor</a:t>
            </a:r>
          </a:p>
          <a:p>
            <a:r>
              <a:rPr lang="en-US" dirty="0" smtClean="0"/>
              <a:t>Lack of understanding of what is unallowable FAR Part 31.205</a:t>
            </a:r>
          </a:p>
          <a:p>
            <a:pPr marL="0" indent="0">
              <a:buNone/>
            </a:pPr>
            <a:endParaRPr lang="en-US" dirty="0"/>
          </a:p>
        </p:txBody>
      </p:sp>
    </p:spTree>
    <p:extLst>
      <p:ext uri="{BB962C8B-B14F-4D97-AF65-F5344CB8AC3E}">
        <p14:creationId xmlns:p14="http://schemas.microsoft.com/office/powerpoint/2010/main" val="6133438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Deficiencies (cont.)</a:t>
            </a:r>
          </a:p>
        </p:txBody>
      </p:sp>
      <p:sp>
        <p:nvSpPr>
          <p:cNvPr id="3" name="Content Placeholder 2"/>
          <p:cNvSpPr>
            <a:spLocks noGrp="1"/>
          </p:cNvSpPr>
          <p:nvPr>
            <p:ph idx="1"/>
          </p:nvPr>
        </p:nvSpPr>
        <p:spPr/>
        <p:txBody>
          <a:bodyPr/>
          <a:lstStyle/>
          <a:p>
            <a:r>
              <a:rPr lang="en-US" dirty="0"/>
              <a:t>Billing the G</a:t>
            </a:r>
            <a:r>
              <a:rPr lang="en-US" dirty="0" smtClean="0"/>
              <a:t>overnment for cost when payment </a:t>
            </a:r>
            <a:r>
              <a:rPr lang="en-US" dirty="0"/>
              <a:t>to subcontractor or vendor will </a:t>
            </a:r>
            <a:r>
              <a:rPr lang="en-US" u="sng" dirty="0" smtClean="0"/>
              <a:t>NOT</a:t>
            </a:r>
            <a:r>
              <a:rPr lang="en-US" dirty="0" smtClean="0"/>
              <a:t> be </a:t>
            </a:r>
            <a:r>
              <a:rPr lang="en-US" dirty="0"/>
              <a:t>made in accordance with terms and conditions of the subcontract or invoice and ordinarily within 30 days of the contractor’s payment request to the Government</a:t>
            </a:r>
            <a:r>
              <a:rPr lang="en-US" dirty="0" smtClean="0"/>
              <a:t>.</a:t>
            </a:r>
          </a:p>
          <a:p>
            <a:r>
              <a:rPr lang="en-US" dirty="0" smtClean="0"/>
              <a:t>No process to brief contracts</a:t>
            </a:r>
            <a:endParaRPr lang="en-US" dirty="0"/>
          </a:p>
          <a:p>
            <a:endParaRPr lang="en-US" dirty="0"/>
          </a:p>
        </p:txBody>
      </p:sp>
    </p:spTree>
    <p:extLst>
      <p:ext uri="{BB962C8B-B14F-4D97-AF65-F5344CB8AC3E}">
        <p14:creationId xmlns:p14="http://schemas.microsoft.com/office/powerpoint/2010/main" val="34261984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Deficiencies (cont.)</a:t>
            </a:r>
          </a:p>
        </p:txBody>
      </p:sp>
      <p:sp>
        <p:nvSpPr>
          <p:cNvPr id="3" name="Content Placeholder 2"/>
          <p:cNvSpPr>
            <a:spLocks noGrp="1"/>
          </p:cNvSpPr>
          <p:nvPr>
            <p:ph idx="1"/>
          </p:nvPr>
        </p:nvSpPr>
        <p:spPr/>
        <p:txBody>
          <a:bodyPr/>
          <a:lstStyle/>
          <a:p>
            <a:endParaRPr lang="en-US" dirty="0" smtClean="0"/>
          </a:p>
          <a:p>
            <a:r>
              <a:rPr lang="en-US" dirty="0"/>
              <a:t>Chart of Accounts with </a:t>
            </a:r>
            <a:r>
              <a:rPr lang="en-US" dirty="0" smtClean="0"/>
              <a:t>numbers only and no account description</a:t>
            </a:r>
          </a:p>
          <a:p>
            <a:r>
              <a:rPr lang="en-US" dirty="0" smtClean="0"/>
              <a:t>Invoices do not show both current and cumulative amounts</a:t>
            </a:r>
            <a:endParaRPr lang="en-US" dirty="0"/>
          </a:p>
          <a:p>
            <a:r>
              <a:rPr lang="en-US" dirty="0"/>
              <a:t>Unable to create P&amp;L at level of detail required by RFP</a:t>
            </a:r>
          </a:p>
        </p:txBody>
      </p:sp>
    </p:spTree>
    <p:extLst>
      <p:ext uri="{BB962C8B-B14F-4D97-AF65-F5344CB8AC3E}">
        <p14:creationId xmlns:p14="http://schemas.microsoft.com/office/powerpoint/2010/main" val="1348464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DCAA Tools for Contractors</a:t>
            </a:r>
            <a:endParaRPr lang="en-US" dirty="0"/>
          </a:p>
        </p:txBody>
      </p:sp>
      <p:sp>
        <p:nvSpPr>
          <p:cNvPr id="3" name="Content Placeholder 2"/>
          <p:cNvSpPr>
            <a:spLocks noGrp="1"/>
          </p:cNvSpPr>
          <p:nvPr>
            <p:ph idx="1"/>
          </p:nvPr>
        </p:nvSpPr>
        <p:spPr/>
        <p:txBody>
          <a:bodyPr/>
          <a:lstStyle/>
          <a:p>
            <a:r>
              <a:rPr lang="en-US" dirty="0" smtClean="0"/>
              <a:t>SF 1408</a:t>
            </a:r>
          </a:p>
          <a:p>
            <a:r>
              <a:rPr lang="en-US" dirty="0" smtClean="0"/>
              <a:t>Preaward Checklist</a:t>
            </a:r>
          </a:p>
          <a:p>
            <a:r>
              <a:rPr lang="en-US" dirty="0" smtClean="0"/>
              <a:t>Information for Contractors</a:t>
            </a:r>
          </a:p>
          <a:p>
            <a:r>
              <a:rPr lang="en-US" dirty="0" smtClean="0"/>
              <a:t>FAR Part 31.205 – Unallowables</a:t>
            </a:r>
          </a:p>
          <a:p>
            <a:r>
              <a:rPr lang="en-US" dirty="0" smtClean="0"/>
              <a:t>Preaward Accounting Audit Program</a:t>
            </a:r>
          </a:p>
          <a:p>
            <a:r>
              <a:rPr lang="en-US" dirty="0" smtClean="0"/>
              <a:t>Contract </a:t>
            </a:r>
            <a:r>
              <a:rPr lang="en-US" dirty="0"/>
              <a:t>Audit Manual (CAM)</a:t>
            </a:r>
          </a:p>
          <a:p>
            <a:endParaRPr lang="en-US" dirty="0"/>
          </a:p>
        </p:txBody>
      </p:sp>
    </p:spTree>
    <p:extLst>
      <p:ext uri="{BB962C8B-B14F-4D97-AF65-F5344CB8AC3E}">
        <p14:creationId xmlns:p14="http://schemas.microsoft.com/office/powerpoint/2010/main" val="24728030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DCAA Public Website</a:t>
            </a:r>
            <a:br>
              <a:rPr lang="en-US" dirty="0"/>
            </a:br>
            <a:r>
              <a:rPr lang="en-US" dirty="0">
                <a:hlinkClick r:id="rId3"/>
              </a:rPr>
              <a:t>http://www.dcaa.mil/</a:t>
            </a:r>
            <a:r>
              <a:rPr lang="en-US" dirty="0"/>
              <a:t> </a:t>
            </a:r>
          </a:p>
        </p:txBody>
      </p:sp>
      <p:pic>
        <p:nvPicPr>
          <p:cNvPr id="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475908" y="1746913"/>
            <a:ext cx="6192184" cy="437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 Arrow 4"/>
          <p:cNvSpPr/>
          <p:nvPr/>
        </p:nvSpPr>
        <p:spPr>
          <a:xfrm rot="2700000">
            <a:off x="4742598" y="2398464"/>
            <a:ext cx="838200" cy="533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31255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0" y="370389"/>
            <a:ext cx="9144000" cy="798654"/>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dirty="0" smtClean="0"/>
              <a:t>Defense Contract Audit Agency</a:t>
            </a:r>
          </a:p>
        </p:txBody>
      </p:sp>
      <p:sp>
        <p:nvSpPr>
          <p:cNvPr id="3" name="Content Placeholder 2"/>
          <p:cNvSpPr>
            <a:spLocks noGrp="1"/>
          </p:cNvSpPr>
          <p:nvPr>
            <p:ph idx="1"/>
          </p:nvPr>
        </p:nvSpPr>
        <p:spPr>
          <a:xfrm>
            <a:off x="304800" y="1524000"/>
            <a:ext cx="8610600" cy="4800600"/>
          </a:xfrm>
        </p:spPr>
        <p:txBody>
          <a:bodyPr>
            <a:normAutofit fontScale="92500" lnSpcReduction="20000"/>
          </a:bodyPr>
          <a:lstStyle/>
          <a:p>
            <a:pPr eaLnBrk="1" hangingPunct="1">
              <a:defRPr/>
            </a:pPr>
            <a:r>
              <a:rPr lang="en-US" dirty="0" smtClean="0"/>
              <a:t>Approximately 5,000 employees located at over 300 offices throughout the United States and overseas</a:t>
            </a:r>
          </a:p>
          <a:p>
            <a:pPr eaLnBrk="1" hangingPunct="1">
              <a:defRPr/>
            </a:pPr>
            <a:r>
              <a:rPr lang="en-US" dirty="0" smtClean="0"/>
              <a:t>Responsibilities and Duties:</a:t>
            </a:r>
          </a:p>
          <a:p>
            <a:pPr lvl="1" eaLnBrk="1" hangingPunct="1">
              <a:defRPr/>
            </a:pPr>
            <a:r>
              <a:rPr lang="en-US" dirty="0" smtClean="0"/>
              <a:t>Perform all needed contract audits for DoD</a:t>
            </a:r>
          </a:p>
          <a:p>
            <a:pPr lvl="1" eaLnBrk="1" hangingPunct="1">
              <a:defRPr/>
            </a:pPr>
            <a:r>
              <a:rPr lang="en-US" dirty="0" smtClean="0"/>
              <a:t>Provide accounting and financial advisory services to DoD (and civilian when requested) acquisition and contract administration components during all contract phases:</a:t>
            </a:r>
          </a:p>
          <a:p>
            <a:pPr lvl="2" eaLnBrk="1" hangingPunct="1">
              <a:defRPr/>
            </a:pPr>
            <a:r>
              <a:rPr lang="en-US" dirty="0" smtClean="0"/>
              <a:t>Pre-award</a:t>
            </a:r>
          </a:p>
          <a:p>
            <a:pPr lvl="2" eaLnBrk="1" hangingPunct="1">
              <a:defRPr/>
            </a:pPr>
            <a:r>
              <a:rPr lang="en-US" dirty="0" smtClean="0"/>
              <a:t>Contract execution</a:t>
            </a:r>
          </a:p>
          <a:p>
            <a:pPr lvl="2" eaLnBrk="1" hangingPunct="1">
              <a:defRPr/>
            </a:pPr>
            <a:r>
              <a:rPr lang="en-US" dirty="0" smtClean="0"/>
              <a:t>Settlement (contract closing)</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NOT to </a:t>
            </a:r>
            <a:r>
              <a:rPr lang="en-US" dirty="0" smtClean="0"/>
              <a:t>Do!</a:t>
            </a:r>
            <a:endParaRPr lang="en-US" dirty="0"/>
          </a:p>
        </p:txBody>
      </p:sp>
      <p:sp>
        <p:nvSpPr>
          <p:cNvPr id="3" name="Content Placeholder 2"/>
          <p:cNvSpPr>
            <a:spLocks noGrp="1"/>
          </p:cNvSpPr>
          <p:nvPr>
            <p:ph idx="1"/>
          </p:nvPr>
        </p:nvSpPr>
        <p:spPr/>
        <p:txBody>
          <a:bodyPr/>
          <a:lstStyle/>
          <a:p>
            <a:pPr marL="0" indent="0">
              <a:buNone/>
            </a:pPr>
            <a:r>
              <a:rPr lang="en-US" dirty="0">
                <a:hlinkClick r:id="rId3"/>
              </a:rPr>
              <a:t>http://dcaa.mil</a:t>
            </a:r>
            <a:r>
              <a:rPr lang="en-US" dirty="0" smtClean="0">
                <a:hlinkClick r:id="rId3"/>
              </a:rPr>
              <a:t>/</a:t>
            </a:r>
            <a:endParaRPr lang="en-US" dirty="0" smtClean="0"/>
          </a:p>
          <a:p>
            <a:pPr marL="0" indent="0">
              <a:buNone/>
            </a:pPr>
            <a:endParaRPr lang="en-US" dirty="0" smtClean="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732" y="2361063"/>
            <a:ext cx="5109117" cy="3630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97131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DCAA Public Website</a:t>
            </a:r>
            <a:br>
              <a:rPr lang="en-US" dirty="0"/>
            </a:br>
            <a:r>
              <a:rPr lang="en-US" dirty="0">
                <a:hlinkClick r:id="rId3"/>
              </a:rPr>
              <a:t>http://www.dcaa.mil/</a:t>
            </a:r>
            <a:r>
              <a:rPr lang="en-US" dirty="0"/>
              <a:t> </a:t>
            </a:r>
          </a:p>
        </p:txBody>
      </p:sp>
      <p:pic>
        <p:nvPicPr>
          <p:cNvPr id="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486028" y="1606550"/>
            <a:ext cx="6171944" cy="4519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 Arrow 4"/>
          <p:cNvSpPr/>
          <p:nvPr/>
        </p:nvSpPr>
        <p:spPr>
          <a:xfrm rot="8100000">
            <a:off x="2627329" y="3529656"/>
            <a:ext cx="1046068" cy="533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68885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DCAA Public Website</a:t>
            </a:r>
            <a:br>
              <a:rPr lang="en-US" dirty="0"/>
            </a:br>
            <a:r>
              <a:rPr lang="en-US" dirty="0">
                <a:hlinkClick r:id="rId3"/>
              </a:rPr>
              <a:t>http://www.dcaa.mil/</a:t>
            </a:r>
            <a:r>
              <a:rPr lang="en-US" dirty="0"/>
              <a:t> </a:t>
            </a:r>
          </a:p>
        </p:txBody>
      </p:sp>
      <p:pic>
        <p:nvPicPr>
          <p:cNvPr id="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032072" y="1606550"/>
            <a:ext cx="7079855" cy="4519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 Arrow 4"/>
          <p:cNvSpPr/>
          <p:nvPr/>
        </p:nvSpPr>
        <p:spPr>
          <a:xfrm rot="8100000">
            <a:off x="2504500" y="3842419"/>
            <a:ext cx="1046068" cy="533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113085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DCAA Public Website</a:t>
            </a:r>
            <a:br>
              <a:rPr lang="en-US" dirty="0"/>
            </a:br>
            <a:r>
              <a:rPr lang="en-US" dirty="0">
                <a:hlinkClick r:id="rId3"/>
              </a:rPr>
              <a:t>http://www.dcaa.mil/</a:t>
            </a:r>
            <a:r>
              <a:rPr lang="en-US" dirty="0"/>
              <a:t> </a:t>
            </a:r>
          </a:p>
        </p:txBody>
      </p:sp>
      <p:pic>
        <p:nvPicPr>
          <p:cNvPr id="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96484" y="1606550"/>
            <a:ext cx="7151031" cy="4519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 Arrow 4"/>
          <p:cNvSpPr/>
          <p:nvPr/>
        </p:nvSpPr>
        <p:spPr>
          <a:xfrm rot="8100000">
            <a:off x="4756380" y="2090959"/>
            <a:ext cx="1046068" cy="533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7217756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Questions</a:t>
            </a:r>
            <a:endParaRPr lang="en-US" dirty="0"/>
          </a:p>
        </p:txBody>
      </p:sp>
      <p:sp>
        <p:nvSpPr>
          <p:cNvPr id="3" name="Content Placeholder 2"/>
          <p:cNvSpPr>
            <a:spLocks noGrp="1"/>
          </p:cNvSpPr>
          <p:nvPr>
            <p:ph idx="1"/>
          </p:nvPr>
        </p:nvSpPr>
        <p:spPr/>
        <p:txBody>
          <a:bodyPr/>
          <a:lstStyle/>
          <a:p>
            <a:r>
              <a:rPr lang="en-US" dirty="0"/>
              <a:t>How to schedule a </a:t>
            </a:r>
            <a:r>
              <a:rPr lang="en-US" dirty="0" smtClean="0"/>
              <a:t>preaward </a:t>
            </a:r>
            <a:r>
              <a:rPr lang="en-US" dirty="0"/>
              <a:t>audit? What is the cost of a </a:t>
            </a:r>
            <a:r>
              <a:rPr lang="en-US" dirty="0" smtClean="0"/>
              <a:t>preaward </a:t>
            </a:r>
            <a:r>
              <a:rPr lang="en-US" dirty="0"/>
              <a:t>audit?</a:t>
            </a:r>
          </a:p>
          <a:p>
            <a:r>
              <a:rPr lang="en-US" dirty="0"/>
              <a:t>How long does the </a:t>
            </a:r>
            <a:r>
              <a:rPr lang="en-US" dirty="0" smtClean="0"/>
              <a:t>preaward </a:t>
            </a:r>
            <a:r>
              <a:rPr lang="en-US" dirty="0"/>
              <a:t>audit last? </a:t>
            </a:r>
            <a:endParaRPr lang="en-US" dirty="0" smtClean="0"/>
          </a:p>
          <a:p>
            <a:r>
              <a:rPr lang="en-US" dirty="0" smtClean="0"/>
              <a:t>My </a:t>
            </a:r>
            <a:r>
              <a:rPr lang="en-US" dirty="0"/>
              <a:t>company did not receive a </a:t>
            </a:r>
            <a:r>
              <a:rPr lang="en-US" dirty="0" smtClean="0"/>
              <a:t>pre-audit verification </a:t>
            </a:r>
            <a:r>
              <a:rPr lang="en-US" dirty="0"/>
              <a:t>even though we paid an accounting firm a great deal of money.</a:t>
            </a:r>
          </a:p>
        </p:txBody>
      </p:sp>
    </p:spTree>
    <p:extLst>
      <p:ext uri="{BB962C8B-B14F-4D97-AF65-F5344CB8AC3E}">
        <p14:creationId xmlns:p14="http://schemas.microsoft.com/office/powerpoint/2010/main" val="7311262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Questions</a:t>
            </a:r>
            <a:endParaRPr lang="en-US" dirty="0"/>
          </a:p>
        </p:txBody>
      </p:sp>
      <p:sp>
        <p:nvSpPr>
          <p:cNvPr id="3" name="Content Placeholder 2"/>
          <p:cNvSpPr>
            <a:spLocks noGrp="1"/>
          </p:cNvSpPr>
          <p:nvPr>
            <p:ph idx="1"/>
          </p:nvPr>
        </p:nvSpPr>
        <p:spPr/>
        <p:txBody>
          <a:bodyPr/>
          <a:lstStyle/>
          <a:p>
            <a:r>
              <a:rPr lang="en-US" dirty="0"/>
              <a:t>If a small business has not been tasked does the audit expire?  </a:t>
            </a:r>
          </a:p>
          <a:p>
            <a:r>
              <a:rPr lang="en-US" dirty="0" smtClean="0"/>
              <a:t>Is </a:t>
            </a:r>
            <a:r>
              <a:rPr lang="en-US" dirty="0"/>
              <a:t>providing payroll data to DCAA related to a proposal count as an audit? </a:t>
            </a:r>
            <a:endParaRPr lang="en-US" dirty="0" smtClean="0"/>
          </a:p>
          <a:p>
            <a:r>
              <a:rPr lang="en-US" dirty="0"/>
              <a:t>We just won our Seaport-e IDIQ contract. Does DCAA plan on auditing our accounting system?  </a:t>
            </a:r>
            <a:endParaRPr lang="en-US" dirty="0" smtClean="0"/>
          </a:p>
          <a:p>
            <a:endParaRPr lang="en-US" dirty="0"/>
          </a:p>
        </p:txBody>
      </p:sp>
    </p:spTree>
    <p:extLst>
      <p:ext uri="{BB962C8B-B14F-4D97-AF65-F5344CB8AC3E}">
        <p14:creationId xmlns:p14="http://schemas.microsoft.com/office/powerpoint/2010/main" val="21580645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Questions</a:t>
            </a:r>
            <a:endParaRPr lang="en-US" dirty="0"/>
          </a:p>
        </p:txBody>
      </p:sp>
      <p:sp>
        <p:nvSpPr>
          <p:cNvPr id="3" name="Content Placeholder 2"/>
          <p:cNvSpPr>
            <a:spLocks noGrp="1"/>
          </p:cNvSpPr>
          <p:nvPr>
            <p:ph idx="1"/>
          </p:nvPr>
        </p:nvSpPr>
        <p:spPr/>
        <p:txBody>
          <a:bodyPr/>
          <a:lstStyle/>
          <a:p>
            <a:r>
              <a:rPr lang="en-US" dirty="0"/>
              <a:t>The current pre-award accounting system audit covers 12 of the 18 criteria for a business system audit as required by DFARS 252.242.7006(c). When can a covered contractor expect to have a DCAA audit the remaining 6 criteria?</a:t>
            </a:r>
            <a:r>
              <a:rPr lang="en-US" dirty="0" smtClean="0"/>
              <a:t> </a:t>
            </a:r>
          </a:p>
          <a:p>
            <a:r>
              <a:rPr lang="en-US" dirty="0"/>
              <a:t>With all the new auditors, will DCAA enhance its training?</a:t>
            </a:r>
          </a:p>
          <a:p>
            <a:endParaRPr lang="en-US" dirty="0"/>
          </a:p>
        </p:txBody>
      </p:sp>
    </p:spTree>
    <p:extLst>
      <p:ext uri="{BB962C8B-B14F-4D97-AF65-F5344CB8AC3E}">
        <p14:creationId xmlns:p14="http://schemas.microsoft.com/office/powerpoint/2010/main" val="33179023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r>
              <a:rPr lang="en-US" dirty="0" smtClean="0"/>
              <a:t>Provisional Billing Rates and Public Vouchers</a:t>
            </a:r>
          </a:p>
        </p:txBody>
      </p:sp>
      <p:sp>
        <p:nvSpPr>
          <p:cNvPr id="3" name="Subtitle 2"/>
          <p:cNvSpPr>
            <a:spLocks noGrp="1"/>
          </p:cNvSpPr>
          <p:nvPr>
            <p:ph type="subTitle" idx="1"/>
          </p:nvPr>
        </p:nvSpPr>
        <p:spPr>
          <a:xfrm>
            <a:off x="1371600" y="3886200"/>
            <a:ext cx="6400800" cy="644236"/>
          </a:xfrm>
        </p:spPr>
        <p:txBody>
          <a:bodyPr rtlCol="0">
            <a:normAutofit/>
          </a:bodyPr>
          <a:lstStyle/>
          <a:p>
            <a:pPr fontAlgn="auto">
              <a:spcAft>
                <a:spcPts val="0"/>
              </a:spcAft>
              <a:defRPr/>
            </a:pPr>
            <a:r>
              <a:rPr lang="en-US" sz="2400" dirty="0">
                <a:solidFill>
                  <a:schemeClr val="tx2"/>
                </a:solidFill>
                <a:ea typeface="ＭＳ Ｐゴシック" pitchFamily="34" charset="-128"/>
              </a:rPr>
              <a:t>SDRIC Conference February 25, 2014</a:t>
            </a:r>
          </a:p>
          <a:p>
            <a:pPr fontAlgn="auto">
              <a:spcAft>
                <a:spcPts val="0"/>
              </a:spcAft>
              <a:defRPr/>
            </a:pPr>
            <a:endParaRPr lang="en-US" dirty="0" smtClean="0">
              <a:ea typeface="+mn-ea"/>
              <a:cs typeface="+mn-cs"/>
            </a:endParaRPr>
          </a:p>
        </p:txBody>
      </p:sp>
      <p:sp>
        <p:nvSpPr>
          <p:cNvPr id="4" name="TextBox 3"/>
          <p:cNvSpPr txBox="1"/>
          <p:nvPr/>
        </p:nvSpPr>
        <p:spPr>
          <a:xfrm>
            <a:off x="332509" y="5195454"/>
            <a:ext cx="8451273" cy="646331"/>
          </a:xfrm>
          <a:prstGeom prst="rect">
            <a:avLst/>
          </a:prstGeom>
          <a:noFill/>
        </p:spPr>
        <p:txBody>
          <a:bodyPr wrap="square" rtlCol="0">
            <a:spAutoFit/>
          </a:bodyPr>
          <a:lstStyle/>
          <a:p>
            <a:pPr algn="ctr"/>
            <a:r>
              <a:rPr lang="en-US" dirty="0" smtClean="0"/>
              <a:t>The views expressed in this presentation are DCAA's views and not</a:t>
            </a:r>
          </a:p>
          <a:p>
            <a:pPr algn="ctr"/>
            <a:r>
              <a:rPr lang="en-US" dirty="0" smtClean="0"/>
              <a:t>necessarily the views of other DoD organizations</a:t>
            </a:r>
            <a:endParaRPr lang="en-US" dirty="0"/>
          </a:p>
        </p:txBody>
      </p:sp>
    </p:spTree>
    <p:extLst>
      <p:ext uri="{BB962C8B-B14F-4D97-AF65-F5344CB8AC3E}">
        <p14:creationId xmlns:p14="http://schemas.microsoft.com/office/powerpoint/2010/main" val="21234261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457740"/>
            <a:ext cx="8229600" cy="4668424"/>
          </a:xfrm>
        </p:spPr>
        <p:txBody>
          <a:bodyPr/>
          <a:lstStyle/>
          <a:p>
            <a:pPr lvl="0">
              <a:lnSpc>
                <a:spcPct val="80000"/>
              </a:lnSpc>
            </a:pPr>
            <a:r>
              <a:rPr lang="en-US" sz="2800" dirty="0" smtClean="0">
                <a:solidFill>
                  <a:srgbClr val="1F497D"/>
                </a:solidFill>
              </a:rPr>
              <a:t>P</a:t>
            </a:r>
            <a:r>
              <a:rPr lang="en-US" sz="2800" dirty="0" smtClean="0"/>
              <a:t>rovisional Billing Rates (PBRs)</a:t>
            </a:r>
          </a:p>
          <a:p>
            <a:pPr lvl="1"/>
            <a:r>
              <a:rPr lang="en-US" sz="2400" dirty="0" smtClean="0"/>
              <a:t>Procedures for Establishing PBRs</a:t>
            </a:r>
          </a:p>
          <a:p>
            <a:pPr lvl="1"/>
            <a:r>
              <a:rPr lang="en-US" sz="2400" dirty="0" smtClean="0"/>
              <a:t>When &amp; What to Submit</a:t>
            </a:r>
          </a:p>
          <a:p>
            <a:pPr lvl="1"/>
            <a:r>
              <a:rPr lang="en-US" sz="2400" dirty="0" smtClean="0"/>
              <a:t>DCAA Review</a:t>
            </a:r>
          </a:p>
          <a:p>
            <a:pPr lvl="1"/>
            <a:r>
              <a:rPr lang="en-US" sz="2400" dirty="0" smtClean="0"/>
              <a:t>Monitoring</a:t>
            </a:r>
          </a:p>
          <a:p>
            <a:pPr lvl="0">
              <a:lnSpc>
                <a:spcPct val="80000"/>
              </a:lnSpc>
            </a:pPr>
            <a:r>
              <a:rPr lang="en-US" sz="2800" dirty="0" smtClean="0">
                <a:solidFill>
                  <a:srgbClr val="1F497D"/>
                </a:solidFill>
              </a:rPr>
              <a:t>P</a:t>
            </a:r>
            <a:r>
              <a:rPr lang="en-US" sz="2800" dirty="0" smtClean="0"/>
              <a:t>ublic Vouchers</a:t>
            </a:r>
          </a:p>
          <a:p>
            <a:pPr lvl="1"/>
            <a:r>
              <a:rPr lang="en-US" sz="2400" dirty="0" smtClean="0"/>
              <a:t>Contractor Responsibilities</a:t>
            </a:r>
          </a:p>
          <a:p>
            <a:pPr lvl="1"/>
            <a:r>
              <a:rPr lang="en-US" sz="2400" dirty="0" smtClean="0"/>
              <a:t>Wide Area Workflow (WAWF)</a:t>
            </a:r>
          </a:p>
          <a:p>
            <a:pPr lvl="0">
              <a:lnSpc>
                <a:spcPct val="80000"/>
              </a:lnSpc>
            </a:pPr>
            <a:r>
              <a:rPr lang="en-US" sz="2800" dirty="0" smtClean="0"/>
              <a:t>Common Deficiencies</a:t>
            </a:r>
          </a:p>
          <a:p>
            <a:pPr lvl="0">
              <a:lnSpc>
                <a:spcPct val="80000"/>
              </a:lnSpc>
            </a:pPr>
            <a:r>
              <a:rPr lang="en-US" sz="2800" dirty="0" smtClean="0"/>
              <a:t>Frequently Asked Questions</a:t>
            </a:r>
            <a:endParaRPr lang="en-US" sz="2800" dirty="0"/>
          </a:p>
        </p:txBody>
      </p:sp>
      <p:sp>
        <p:nvSpPr>
          <p:cNvPr id="5" name="Slide Number Placeholder 4"/>
          <p:cNvSpPr>
            <a:spLocks noGrp="1"/>
          </p:cNvSpPr>
          <p:nvPr>
            <p:ph type="sldNum" sz="quarter" idx="4294967295"/>
          </p:nvPr>
        </p:nvSpPr>
        <p:spPr>
          <a:xfrm>
            <a:off x="8468360" y="6492875"/>
            <a:ext cx="436880" cy="365125"/>
          </a:xfrm>
          <a:prstGeom prst="rect">
            <a:avLst/>
          </a:prstGeom>
        </p:spPr>
        <p:txBody>
          <a:bodyPr/>
          <a:lstStyle/>
          <a:p>
            <a:pPr>
              <a:defRPr/>
            </a:pPr>
            <a:fld id="{7D3F3407-7730-F242-BB2D-9339F59887B4}" type="slidenum">
              <a:rPr lang="en-US" smtClean="0"/>
              <a:pPr>
                <a:defRPr/>
              </a:pPr>
              <a:t>58</a:t>
            </a:fld>
            <a:endParaRPr lang="en-US" dirty="0"/>
          </a:p>
        </p:txBody>
      </p:sp>
    </p:spTree>
    <p:extLst>
      <p:ext uri="{BB962C8B-B14F-4D97-AF65-F5344CB8AC3E}">
        <p14:creationId xmlns:p14="http://schemas.microsoft.com/office/powerpoint/2010/main" val="644137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468360" y="6492875"/>
            <a:ext cx="436880" cy="365125"/>
          </a:xfrm>
          <a:prstGeom prst="rect">
            <a:avLst/>
          </a:prstGeom>
        </p:spPr>
        <p:txBody>
          <a:bodyPr/>
          <a:lstStyle/>
          <a:p>
            <a:pPr>
              <a:defRPr/>
            </a:pPr>
            <a:fld id="{7D3F3407-7730-F242-BB2D-9339F59887B4}" type="slidenum">
              <a:rPr lang="en-US" smtClean="0"/>
              <a:pPr>
                <a:defRPr/>
              </a:pPr>
              <a:t>59</a:t>
            </a:fld>
            <a:endParaRPr lang="en-US" dirty="0"/>
          </a:p>
        </p:txBody>
      </p:sp>
      <p:sp>
        <p:nvSpPr>
          <p:cNvPr id="7" name="Title 1"/>
          <p:cNvSpPr txBox="1">
            <a:spLocks/>
          </p:cNvSpPr>
          <p:nvPr/>
        </p:nvSpPr>
        <p:spPr bwMode="auto">
          <a:xfrm>
            <a:off x="685800" y="2130425"/>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baseline="0">
                <a:solidFill>
                  <a:schemeClr val="tx2"/>
                </a:solidFill>
                <a:latin typeface="+mj-lt"/>
                <a:ea typeface="ＭＳ Ｐゴシック" pitchFamily="-83" charset="-128"/>
                <a:cs typeface="ＭＳ Ｐゴシック" pitchFamily="-83" charset="-128"/>
              </a:defRPr>
            </a:lvl1pPr>
            <a:lvl2pPr algn="ctr" defTabSz="457200" rtl="0" eaLnBrk="1" fontAlgn="base" hangingPunct="1">
              <a:spcBef>
                <a:spcPct val="0"/>
              </a:spcBef>
              <a:spcAft>
                <a:spcPct val="0"/>
              </a:spcAft>
              <a:defRPr sz="4400">
                <a:solidFill>
                  <a:schemeClr val="tx2"/>
                </a:solidFill>
                <a:latin typeface="Calibri" pitchFamily="-83" charset="0"/>
                <a:ea typeface="ＭＳ Ｐゴシック" pitchFamily="-83" charset="-128"/>
                <a:cs typeface="ＭＳ Ｐゴシック" pitchFamily="-83" charset="-128"/>
              </a:defRPr>
            </a:lvl2pPr>
            <a:lvl3pPr algn="ctr" defTabSz="457200" rtl="0" eaLnBrk="1" fontAlgn="base" hangingPunct="1">
              <a:spcBef>
                <a:spcPct val="0"/>
              </a:spcBef>
              <a:spcAft>
                <a:spcPct val="0"/>
              </a:spcAft>
              <a:defRPr sz="4400">
                <a:solidFill>
                  <a:schemeClr val="tx2"/>
                </a:solidFill>
                <a:latin typeface="Calibri" pitchFamily="-83" charset="0"/>
                <a:ea typeface="ＭＳ Ｐゴシック" pitchFamily="-83" charset="-128"/>
                <a:cs typeface="ＭＳ Ｐゴシック" pitchFamily="-83" charset="-128"/>
              </a:defRPr>
            </a:lvl3pPr>
            <a:lvl4pPr algn="ctr" defTabSz="457200" rtl="0" eaLnBrk="1" fontAlgn="base" hangingPunct="1">
              <a:spcBef>
                <a:spcPct val="0"/>
              </a:spcBef>
              <a:spcAft>
                <a:spcPct val="0"/>
              </a:spcAft>
              <a:defRPr sz="4400">
                <a:solidFill>
                  <a:schemeClr val="tx2"/>
                </a:solidFill>
                <a:latin typeface="Calibri" pitchFamily="-83" charset="0"/>
                <a:ea typeface="ＭＳ Ｐゴシック" pitchFamily="-83" charset="-128"/>
                <a:cs typeface="ＭＳ Ｐゴシック" pitchFamily="-83" charset="-128"/>
              </a:defRPr>
            </a:lvl4pPr>
            <a:lvl5pPr algn="ctr" defTabSz="457200" rtl="0" eaLnBrk="1" fontAlgn="base" hangingPunct="1">
              <a:spcBef>
                <a:spcPct val="0"/>
              </a:spcBef>
              <a:spcAft>
                <a:spcPct val="0"/>
              </a:spcAft>
              <a:defRPr sz="4400">
                <a:solidFill>
                  <a:schemeClr val="tx2"/>
                </a:solidFill>
                <a:latin typeface="Calibri" pitchFamily="-83" charset="0"/>
                <a:ea typeface="ＭＳ Ｐゴシック" pitchFamily="-83" charset="-128"/>
                <a:cs typeface="ＭＳ Ｐゴシック" pitchFamily="-83" charset="-128"/>
              </a:defRPr>
            </a:lvl5pPr>
            <a:lvl6pPr marL="457200" algn="ctr" defTabSz="457200" rtl="0" eaLnBrk="1" fontAlgn="base" hangingPunct="1">
              <a:spcBef>
                <a:spcPct val="0"/>
              </a:spcBef>
              <a:spcAft>
                <a:spcPct val="0"/>
              </a:spcAft>
              <a:defRPr sz="4400">
                <a:solidFill>
                  <a:schemeClr val="tx2"/>
                </a:solidFill>
                <a:latin typeface="Calibri" pitchFamily="-83" charset="0"/>
                <a:ea typeface="ＭＳ Ｐゴシック" pitchFamily="-83" charset="-128"/>
                <a:cs typeface="ＭＳ Ｐゴシック" pitchFamily="-83" charset="-128"/>
              </a:defRPr>
            </a:lvl6pPr>
            <a:lvl7pPr marL="914400" algn="ctr" defTabSz="457200" rtl="0" eaLnBrk="1" fontAlgn="base" hangingPunct="1">
              <a:spcBef>
                <a:spcPct val="0"/>
              </a:spcBef>
              <a:spcAft>
                <a:spcPct val="0"/>
              </a:spcAft>
              <a:defRPr sz="4400">
                <a:solidFill>
                  <a:schemeClr val="tx2"/>
                </a:solidFill>
                <a:latin typeface="Calibri" pitchFamily="-83" charset="0"/>
                <a:ea typeface="ＭＳ Ｐゴシック" pitchFamily="-83" charset="-128"/>
                <a:cs typeface="ＭＳ Ｐゴシック" pitchFamily="-83" charset="-128"/>
              </a:defRPr>
            </a:lvl7pPr>
            <a:lvl8pPr marL="1371600" algn="ctr" defTabSz="457200" rtl="0" eaLnBrk="1" fontAlgn="base" hangingPunct="1">
              <a:spcBef>
                <a:spcPct val="0"/>
              </a:spcBef>
              <a:spcAft>
                <a:spcPct val="0"/>
              </a:spcAft>
              <a:defRPr sz="4400">
                <a:solidFill>
                  <a:schemeClr val="tx2"/>
                </a:solidFill>
                <a:latin typeface="Calibri" pitchFamily="-83" charset="0"/>
                <a:ea typeface="ＭＳ Ｐゴシック" pitchFamily="-83" charset="-128"/>
                <a:cs typeface="ＭＳ Ｐゴシック" pitchFamily="-83" charset="-128"/>
              </a:defRPr>
            </a:lvl8pPr>
            <a:lvl9pPr marL="1828800" algn="ctr" defTabSz="457200" rtl="0" eaLnBrk="1" fontAlgn="base" hangingPunct="1">
              <a:spcBef>
                <a:spcPct val="0"/>
              </a:spcBef>
              <a:spcAft>
                <a:spcPct val="0"/>
              </a:spcAft>
              <a:defRPr sz="4400">
                <a:solidFill>
                  <a:schemeClr val="tx2"/>
                </a:solidFill>
                <a:latin typeface="Calibri" pitchFamily="-83" charset="0"/>
                <a:ea typeface="ＭＳ Ｐゴシック" pitchFamily="-83" charset="-128"/>
                <a:cs typeface="ＭＳ Ｐゴシック" pitchFamily="-83" charset="-128"/>
              </a:defRPr>
            </a:lvl9pPr>
          </a:lstStyle>
          <a:p>
            <a:r>
              <a:rPr lang="en-US" dirty="0" smtClean="0"/>
              <a:t>Provisional Billing Rates</a:t>
            </a:r>
          </a:p>
        </p:txBody>
      </p:sp>
    </p:spTree>
    <p:extLst>
      <p:ext uri="{BB962C8B-B14F-4D97-AF65-F5344CB8AC3E}">
        <p14:creationId xmlns:p14="http://schemas.microsoft.com/office/powerpoint/2010/main" val="1294812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2"/>
          <p:cNvSpPr>
            <a:spLocks noChangeShapeType="1"/>
          </p:cNvSpPr>
          <p:nvPr/>
        </p:nvSpPr>
        <p:spPr bwMode="auto">
          <a:xfrm>
            <a:off x="5867400" y="2603100"/>
            <a:ext cx="0" cy="381000"/>
          </a:xfrm>
          <a:prstGeom prst="line">
            <a:avLst/>
          </a:prstGeom>
          <a:noFill/>
          <a:ln w="50799">
            <a:solidFill>
              <a:schemeClr val="tx1"/>
            </a:solidFill>
            <a:round/>
            <a:headEnd/>
            <a:tailEnd/>
          </a:ln>
        </p:spPr>
        <p:txBody>
          <a:bodyPr wrap="none" anchor="ctr"/>
          <a:lstStyle/>
          <a:p>
            <a:endParaRPr lang="en-US" dirty="0"/>
          </a:p>
        </p:txBody>
      </p:sp>
      <p:sp>
        <p:nvSpPr>
          <p:cNvPr id="9" name="Line 3"/>
          <p:cNvSpPr>
            <a:spLocks noChangeShapeType="1"/>
          </p:cNvSpPr>
          <p:nvPr/>
        </p:nvSpPr>
        <p:spPr bwMode="auto">
          <a:xfrm>
            <a:off x="8058150" y="2593575"/>
            <a:ext cx="0" cy="381000"/>
          </a:xfrm>
          <a:prstGeom prst="line">
            <a:avLst/>
          </a:prstGeom>
          <a:noFill/>
          <a:ln w="50799">
            <a:solidFill>
              <a:schemeClr val="tx1"/>
            </a:solidFill>
            <a:round/>
            <a:headEnd/>
            <a:tailEnd/>
          </a:ln>
        </p:spPr>
        <p:txBody>
          <a:bodyPr wrap="none" anchor="ctr"/>
          <a:lstStyle/>
          <a:p>
            <a:endParaRPr lang="en-US" dirty="0"/>
          </a:p>
        </p:txBody>
      </p:sp>
      <p:sp>
        <p:nvSpPr>
          <p:cNvPr id="10" name="Line 4"/>
          <p:cNvSpPr>
            <a:spLocks noChangeShapeType="1"/>
          </p:cNvSpPr>
          <p:nvPr/>
        </p:nvSpPr>
        <p:spPr bwMode="auto">
          <a:xfrm>
            <a:off x="1390650" y="2593575"/>
            <a:ext cx="0" cy="381000"/>
          </a:xfrm>
          <a:prstGeom prst="line">
            <a:avLst/>
          </a:prstGeom>
          <a:noFill/>
          <a:ln w="50799">
            <a:solidFill>
              <a:schemeClr val="tx1"/>
            </a:solidFill>
            <a:round/>
            <a:headEnd/>
            <a:tailEnd/>
          </a:ln>
        </p:spPr>
        <p:txBody>
          <a:bodyPr wrap="none" anchor="ctr"/>
          <a:lstStyle/>
          <a:p>
            <a:endParaRPr lang="en-US" dirty="0"/>
          </a:p>
        </p:txBody>
      </p:sp>
      <p:sp>
        <p:nvSpPr>
          <p:cNvPr id="11" name="Line 5"/>
          <p:cNvSpPr>
            <a:spLocks noChangeShapeType="1"/>
          </p:cNvSpPr>
          <p:nvPr/>
        </p:nvSpPr>
        <p:spPr bwMode="auto">
          <a:xfrm>
            <a:off x="8372475" y="4316679"/>
            <a:ext cx="0" cy="812800"/>
          </a:xfrm>
          <a:prstGeom prst="line">
            <a:avLst/>
          </a:prstGeom>
          <a:noFill/>
          <a:ln w="50799">
            <a:solidFill>
              <a:schemeClr val="tx1"/>
            </a:solidFill>
            <a:round/>
            <a:headEnd/>
            <a:tailEnd/>
          </a:ln>
        </p:spPr>
        <p:txBody>
          <a:bodyPr wrap="none" anchor="ctr"/>
          <a:lstStyle/>
          <a:p>
            <a:endParaRPr lang="en-US" dirty="0"/>
          </a:p>
        </p:txBody>
      </p:sp>
      <p:sp>
        <p:nvSpPr>
          <p:cNvPr id="12" name="Line 6"/>
          <p:cNvSpPr>
            <a:spLocks noChangeShapeType="1"/>
          </p:cNvSpPr>
          <p:nvPr/>
        </p:nvSpPr>
        <p:spPr bwMode="auto">
          <a:xfrm>
            <a:off x="6934200" y="4326204"/>
            <a:ext cx="0" cy="812800"/>
          </a:xfrm>
          <a:prstGeom prst="line">
            <a:avLst/>
          </a:prstGeom>
          <a:noFill/>
          <a:ln w="50799">
            <a:solidFill>
              <a:schemeClr val="tx1"/>
            </a:solidFill>
            <a:round/>
            <a:headEnd/>
            <a:tailEnd/>
          </a:ln>
        </p:spPr>
        <p:txBody>
          <a:bodyPr wrap="none" anchor="ctr"/>
          <a:lstStyle/>
          <a:p>
            <a:endParaRPr lang="en-US" dirty="0"/>
          </a:p>
        </p:txBody>
      </p:sp>
      <p:sp>
        <p:nvSpPr>
          <p:cNvPr id="13" name="Line 7"/>
          <p:cNvSpPr>
            <a:spLocks noChangeShapeType="1"/>
          </p:cNvSpPr>
          <p:nvPr/>
        </p:nvSpPr>
        <p:spPr bwMode="auto">
          <a:xfrm>
            <a:off x="2209800" y="4326204"/>
            <a:ext cx="0" cy="812800"/>
          </a:xfrm>
          <a:prstGeom prst="line">
            <a:avLst/>
          </a:prstGeom>
          <a:noFill/>
          <a:ln w="50799">
            <a:solidFill>
              <a:schemeClr val="tx1"/>
            </a:solidFill>
            <a:round/>
            <a:headEnd/>
            <a:tailEnd/>
          </a:ln>
        </p:spPr>
        <p:txBody>
          <a:bodyPr wrap="none" anchor="ctr"/>
          <a:lstStyle/>
          <a:p>
            <a:endParaRPr lang="en-US" dirty="0"/>
          </a:p>
        </p:txBody>
      </p:sp>
      <p:sp>
        <p:nvSpPr>
          <p:cNvPr id="14" name="Line 8"/>
          <p:cNvSpPr>
            <a:spLocks noChangeShapeType="1"/>
          </p:cNvSpPr>
          <p:nvPr/>
        </p:nvSpPr>
        <p:spPr bwMode="auto">
          <a:xfrm>
            <a:off x="5410200" y="4326204"/>
            <a:ext cx="0" cy="812800"/>
          </a:xfrm>
          <a:prstGeom prst="line">
            <a:avLst/>
          </a:prstGeom>
          <a:noFill/>
          <a:ln w="50799">
            <a:solidFill>
              <a:schemeClr val="tx1"/>
            </a:solidFill>
            <a:round/>
            <a:headEnd/>
            <a:tailEnd/>
          </a:ln>
        </p:spPr>
        <p:txBody>
          <a:bodyPr wrap="none" anchor="ctr"/>
          <a:lstStyle/>
          <a:p>
            <a:endParaRPr lang="en-US" dirty="0"/>
          </a:p>
        </p:txBody>
      </p:sp>
      <p:sp>
        <p:nvSpPr>
          <p:cNvPr id="15" name="Line 9"/>
          <p:cNvSpPr>
            <a:spLocks noChangeShapeType="1"/>
          </p:cNvSpPr>
          <p:nvPr/>
        </p:nvSpPr>
        <p:spPr bwMode="auto">
          <a:xfrm>
            <a:off x="3733800" y="4326204"/>
            <a:ext cx="0" cy="812800"/>
          </a:xfrm>
          <a:prstGeom prst="line">
            <a:avLst/>
          </a:prstGeom>
          <a:noFill/>
          <a:ln w="50799">
            <a:solidFill>
              <a:schemeClr val="tx1"/>
            </a:solidFill>
            <a:round/>
            <a:headEnd/>
            <a:tailEnd/>
          </a:ln>
        </p:spPr>
        <p:txBody>
          <a:bodyPr wrap="none" anchor="ctr"/>
          <a:lstStyle/>
          <a:p>
            <a:endParaRPr lang="en-US" dirty="0"/>
          </a:p>
        </p:txBody>
      </p:sp>
      <p:sp>
        <p:nvSpPr>
          <p:cNvPr id="16" name="Line 10"/>
          <p:cNvSpPr>
            <a:spLocks noChangeShapeType="1"/>
          </p:cNvSpPr>
          <p:nvPr/>
        </p:nvSpPr>
        <p:spPr bwMode="auto">
          <a:xfrm>
            <a:off x="695325" y="4316679"/>
            <a:ext cx="0" cy="381000"/>
          </a:xfrm>
          <a:prstGeom prst="line">
            <a:avLst/>
          </a:prstGeom>
          <a:noFill/>
          <a:ln w="50799">
            <a:solidFill>
              <a:schemeClr val="tx1"/>
            </a:solidFill>
            <a:round/>
            <a:headEnd/>
            <a:tailEnd/>
          </a:ln>
        </p:spPr>
        <p:txBody>
          <a:bodyPr wrap="none" anchor="ctr"/>
          <a:lstStyle/>
          <a:p>
            <a:endParaRPr lang="en-US" dirty="0"/>
          </a:p>
        </p:txBody>
      </p:sp>
      <p:sp>
        <p:nvSpPr>
          <p:cNvPr id="17" name="Rectangle 11"/>
          <p:cNvSpPr>
            <a:spLocks noChangeArrowheads="1"/>
          </p:cNvSpPr>
          <p:nvPr/>
        </p:nvSpPr>
        <p:spPr bwMode="auto">
          <a:xfrm>
            <a:off x="3200400" y="929516"/>
            <a:ext cx="2578100" cy="1479997"/>
          </a:xfrm>
          <a:prstGeom prst="rect">
            <a:avLst/>
          </a:prstGeom>
          <a:solidFill>
            <a:schemeClr val="accent1"/>
          </a:solidFill>
          <a:ln w="12699">
            <a:solidFill>
              <a:srgbClr val="000000"/>
            </a:solidFill>
            <a:miter lim="800000"/>
            <a:headEnd/>
            <a:tailEnd/>
          </a:ln>
          <a:effectLst>
            <a:outerShdw dist="107763" dir="2700000" algn="ctr" rotWithShape="0">
              <a:schemeClr val="tx1"/>
            </a:outerShdw>
          </a:effectLst>
        </p:spPr>
        <p:txBody>
          <a:bodyPr wrap="none" anchor="ctr"/>
          <a:lstStyle/>
          <a:p>
            <a:pPr>
              <a:defRPr/>
            </a:pPr>
            <a:endParaRPr lang="en-US" dirty="0">
              <a:cs typeface="+mn-cs"/>
            </a:endParaRPr>
          </a:p>
        </p:txBody>
      </p:sp>
      <p:sp>
        <p:nvSpPr>
          <p:cNvPr id="18" name="Rectangle 12"/>
          <p:cNvSpPr>
            <a:spLocks noChangeArrowheads="1"/>
          </p:cNvSpPr>
          <p:nvPr/>
        </p:nvSpPr>
        <p:spPr bwMode="auto">
          <a:xfrm>
            <a:off x="4689475" y="400050"/>
            <a:ext cx="247650" cy="409575"/>
          </a:xfrm>
          <a:prstGeom prst="rect">
            <a:avLst/>
          </a:prstGeom>
          <a:noFill/>
          <a:ln w="12699">
            <a:noFill/>
            <a:miter lim="800000"/>
            <a:headEnd/>
            <a:tailEnd/>
          </a:ln>
        </p:spPr>
        <p:txBody>
          <a:bodyPr wrap="none" lIns="90488" tIns="44450" rIns="90488" bIns="44450">
            <a:spAutoFit/>
          </a:bodyPr>
          <a:lstStyle/>
          <a:p>
            <a:pPr algn="ctr" eaLnBrk="0" hangingPunct="0"/>
            <a:r>
              <a:rPr lang="en-US" sz="2100" b="1" dirty="0">
                <a:latin typeface="Times New Roman" pitchFamily="18" charset="0"/>
                <a:ea typeface="MS PGothic" pitchFamily="34" charset="-128"/>
              </a:rPr>
              <a:t> </a:t>
            </a:r>
          </a:p>
        </p:txBody>
      </p:sp>
      <p:sp>
        <p:nvSpPr>
          <p:cNvPr id="19" name="Rectangle 13"/>
          <p:cNvSpPr>
            <a:spLocks noChangeArrowheads="1"/>
          </p:cNvSpPr>
          <p:nvPr/>
        </p:nvSpPr>
        <p:spPr bwMode="auto">
          <a:xfrm>
            <a:off x="3957638" y="1102040"/>
            <a:ext cx="314325" cy="301625"/>
          </a:xfrm>
          <a:prstGeom prst="rect">
            <a:avLst/>
          </a:prstGeom>
          <a:noFill/>
          <a:ln w="12699">
            <a:noFill/>
            <a:miter lim="800000"/>
            <a:headEnd/>
            <a:tailEnd/>
          </a:ln>
        </p:spPr>
        <p:txBody>
          <a:bodyPr wrap="none" lIns="90488" tIns="44450" rIns="90488" bIns="44450">
            <a:spAutoFit/>
          </a:bodyPr>
          <a:lstStyle/>
          <a:p>
            <a:pPr algn="ctr" eaLnBrk="0" hangingPunct="0"/>
            <a:r>
              <a:rPr lang="en-US" sz="1400" b="1" dirty="0">
                <a:latin typeface="Times New Roman" pitchFamily="18" charset="0"/>
                <a:ea typeface="MS PGothic" pitchFamily="34" charset="-128"/>
              </a:rPr>
              <a:t>   </a:t>
            </a:r>
          </a:p>
        </p:txBody>
      </p:sp>
      <p:grpSp>
        <p:nvGrpSpPr>
          <p:cNvPr id="21" name="Group 15"/>
          <p:cNvGrpSpPr>
            <a:grpSpLocks/>
          </p:cNvGrpSpPr>
          <p:nvPr/>
        </p:nvGrpSpPr>
        <p:grpSpPr bwMode="auto">
          <a:xfrm>
            <a:off x="628650" y="1686240"/>
            <a:ext cx="895350" cy="538163"/>
            <a:chOff x="463" y="1259"/>
            <a:chExt cx="564" cy="339"/>
          </a:xfrm>
        </p:grpSpPr>
        <p:sp>
          <p:nvSpPr>
            <p:cNvPr id="22" name="Rectangle 16"/>
            <p:cNvSpPr>
              <a:spLocks noChangeArrowheads="1"/>
            </p:cNvSpPr>
            <p:nvPr/>
          </p:nvSpPr>
          <p:spPr bwMode="auto">
            <a:xfrm>
              <a:off x="711" y="1259"/>
              <a:ext cx="114" cy="171"/>
            </a:xfrm>
            <a:prstGeom prst="rect">
              <a:avLst/>
            </a:prstGeom>
            <a:noFill/>
            <a:ln w="12699">
              <a:noFill/>
              <a:miter lim="800000"/>
              <a:headEnd/>
              <a:tailEnd/>
            </a:ln>
          </p:spPr>
          <p:txBody>
            <a:bodyPr wrap="none" lIns="90488" tIns="44450" rIns="90488" bIns="44450">
              <a:spAutoFit/>
            </a:bodyPr>
            <a:lstStyle/>
            <a:p>
              <a:pPr algn="ctr" hangingPunct="0"/>
              <a:endParaRPr lang="en-US" sz="1200" b="1" dirty="0">
                <a:solidFill>
                  <a:srgbClr val="063DE8"/>
                </a:solidFill>
                <a:latin typeface="Times New Roman" pitchFamily="18" charset="0"/>
                <a:ea typeface="MS PGothic" pitchFamily="34" charset="-128"/>
              </a:endParaRPr>
            </a:p>
          </p:txBody>
        </p:sp>
        <p:sp>
          <p:nvSpPr>
            <p:cNvPr id="23" name="Rectangle 17"/>
            <p:cNvSpPr>
              <a:spLocks noChangeArrowheads="1"/>
            </p:cNvSpPr>
            <p:nvPr/>
          </p:nvSpPr>
          <p:spPr bwMode="auto">
            <a:xfrm>
              <a:off x="463" y="1397"/>
              <a:ext cx="564" cy="201"/>
            </a:xfrm>
            <a:prstGeom prst="rect">
              <a:avLst/>
            </a:prstGeom>
            <a:noFill/>
            <a:ln w="12699">
              <a:noFill/>
              <a:miter lim="800000"/>
              <a:headEnd/>
              <a:tailEnd/>
            </a:ln>
          </p:spPr>
          <p:txBody>
            <a:bodyPr wrap="none" anchor="ctr"/>
            <a:lstStyle/>
            <a:p>
              <a:endParaRPr lang="en-US" dirty="0"/>
            </a:p>
          </p:txBody>
        </p:sp>
      </p:grpSp>
      <p:sp>
        <p:nvSpPr>
          <p:cNvPr id="24" name="Rectangle 18"/>
          <p:cNvSpPr>
            <a:spLocks noChangeArrowheads="1"/>
          </p:cNvSpPr>
          <p:nvPr/>
        </p:nvSpPr>
        <p:spPr bwMode="auto">
          <a:xfrm>
            <a:off x="3352800" y="1076639"/>
            <a:ext cx="2273300" cy="1147763"/>
          </a:xfrm>
          <a:prstGeom prst="rect">
            <a:avLst/>
          </a:prstGeom>
          <a:solidFill>
            <a:srgbClr val="B4CDFF"/>
          </a:solidFill>
          <a:ln w="12699">
            <a:solidFill>
              <a:schemeClr val="tx1"/>
            </a:solidFill>
            <a:miter lim="800000"/>
            <a:headEnd/>
            <a:tailEnd/>
          </a:ln>
          <a:effectLst>
            <a:outerShdw dist="53882" dir="2700000" algn="ctr" rotWithShape="0">
              <a:schemeClr val="bg2"/>
            </a:outerShdw>
          </a:effectLst>
        </p:spPr>
        <p:txBody>
          <a:bodyPr wrap="none" anchor="ctr"/>
          <a:lstStyle/>
          <a:p>
            <a:pPr>
              <a:defRPr/>
            </a:pPr>
            <a:endParaRPr lang="en-US" dirty="0">
              <a:cs typeface="+mn-cs"/>
            </a:endParaRPr>
          </a:p>
        </p:txBody>
      </p:sp>
      <p:sp>
        <p:nvSpPr>
          <p:cNvPr id="25" name="Rectangle 19"/>
          <p:cNvSpPr>
            <a:spLocks noChangeArrowheads="1"/>
          </p:cNvSpPr>
          <p:nvPr/>
        </p:nvSpPr>
        <p:spPr bwMode="auto">
          <a:xfrm>
            <a:off x="3495675" y="1105215"/>
            <a:ext cx="2057400" cy="1031875"/>
          </a:xfrm>
          <a:prstGeom prst="rect">
            <a:avLst/>
          </a:prstGeom>
          <a:noFill/>
          <a:ln w="12699">
            <a:noFill/>
            <a:miter lim="800000"/>
            <a:headEnd/>
            <a:tailEnd/>
          </a:ln>
        </p:spPr>
        <p:txBody>
          <a:bodyPr lIns="90488" tIns="44450" rIns="90488" bIns="44450">
            <a:spAutoFit/>
          </a:bodyPr>
          <a:lstStyle/>
          <a:p>
            <a:pPr algn="ctr" eaLnBrk="0" hangingPunct="0">
              <a:lnSpc>
                <a:spcPct val="85000"/>
              </a:lnSpc>
            </a:pPr>
            <a:r>
              <a:rPr lang="en-US" sz="1800" b="1" dirty="0">
                <a:solidFill>
                  <a:srgbClr val="000000"/>
                </a:solidFill>
                <a:latin typeface="Times New Roman" pitchFamily="18" charset="0"/>
                <a:ea typeface="MS PGothic" pitchFamily="34" charset="-128"/>
              </a:rPr>
              <a:t>Director</a:t>
            </a:r>
          </a:p>
          <a:p>
            <a:pPr algn="ctr" eaLnBrk="0" hangingPunct="0">
              <a:lnSpc>
                <a:spcPct val="85000"/>
              </a:lnSpc>
            </a:pPr>
            <a:r>
              <a:rPr lang="en-US" sz="1800" dirty="0">
                <a:solidFill>
                  <a:srgbClr val="000000"/>
                </a:solidFill>
                <a:latin typeface="Times New Roman" pitchFamily="18" charset="0"/>
                <a:ea typeface="MS PGothic" pitchFamily="34" charset="-128"/>
              </a:rPr>
              <a:t>Patrick Fitzgerald</a:t>
            </a:r>
          </a:p>
          <a:p>
            <a:pPr algn="ctr" eaLnBrk="0" hangingPunct="0">
              <a:lnSpc>
                <a:spcPct val="85000"/>
              </a:lnSpc>
            </a:pPr>
            <a:r>
              <a:rPr lang="en-US" sz="1800" b="1" dirty="0">
                <a:solidFill>
                  <a:srgbClr val="000000"/>
                </a:solidFill>
                <a:latin typeface="Times New Roman" pitchFamily="18" charset="0"/>
                <a:ea typeface="MS PGothic" pitchFamily="34" charset="-128"/>
              </a:rPr>
              <a:t>Deputy Director</a:t>
            </a:r>
          </a:p>
          <a:p>
            <a:pPr algn="ctr" eaLnBrk="0" hangingPunct="0">
              <a:lnSpc>
                <a:spcPct val="85000"/>
              </a:lnSpc>
            </a:pPr>
            <a:r>
              <a:rPr lang="en-US" sz="1800" dirty="0">
                <a:solidFill>
                  <a:srgbClr val="000000"/>
                </a:solidFill>
                <a:latin typeface="Times New Roman" pitchFamily="18" charset="0"/>
                <a:ea typeface="MS PGothic" pitchFamily="34" charset="-128"/>
              </a:rPr>
              <a:t>Anita Bales</a:t>
            </a:r>
            <a:r>
              <a:rPr lang="en-US" sz="1600" dirty="0">
                <a:solidFill>
                  <a:srgbClr val="000000"/>
                </a:solidFill>
                <a:latin typeface="Times New Roman" pitchFamily="18" charset="0"/>
                <a:ea typeface="MS PGothic" pitchFamily="34" charset="-128"/>
              </a:rPr>
              <a:t> </a:t>
            </a:r>
          </a:p>
        </p:txBody>
      </p:sp>
      <p:sp>
        <p:nvSpPr>
          <p:cNvPr id="27" name="Rectangle 21"/>
          <p:cNvSpPr>
            <a:spLocks noChangeArrowheads="1"/>
          </p:cNvSpPr>
          <p:nvPr/>
        </p:nvSpPr>
        <p:spPr bwMode="auto">
          <a:xfrm>
            <a:off x="142875" y="4454028"/>
            <a:ext cx="1228726" cy="1122503"/>
          </a:xfrm>
          <a:prstGeom prst="rect">
            <a:avLst/>
          </a:prstGeom>
          <a:solidFill>
            <a:srgbClr val="B4CDFF"/>
          </a:solidFill>
          <a:ln w="12699">
            <a:solidFill>
              <a:schemeClr val="tx1"/>
            </a:solidFill>
            <a:miter lim="800000"/>
            <a:headEnd/>
            <a:tailEnd/>
          </a:ln>
          <a:effectLst>
            <a:outerShdw dist="107763" dir="2700000" algn="ctr" rotWithShape="0">
              <a:schemeClr val="folHlink"/>
            </a:outerShdw>
          </a:effectLst>
        </p:spPr>
        <p:txBody>
          <a:bodyPr wrap="none" anchor="ctr"/>
          <a:lstStyle/>
          <a:p>
            <a:pPr>
              <a:defRPr/>
            </a:pPr>
            <a:endParaRPr lang="en-US" dirty="0">
              <a:cs typeface="+mn-cs"/>
            </a:endParaRPr>
          </a:p>
        </p:txBody>
      </p:sp>
      <p:sp>
        <p:nvSpPr>
          <p:cNvPr id="28" name="Rectangle 22"/>
          <p:cNvSpPr>
            <a:spLocks noChangeArrowheads="1"/>
          </p:cNvSpPr>
          <p:nvPr/>
        </p:nvSpPr>
        <p:spPr bwMode="auto">
          <a:xfrm>
            <a:off x="0" y="4544055"/>
            <a:ext cx="1524000" cy="1243930"/>
          </a:xfrm>
          <a:prstGeom prst="rect">
            <a:avLst/>
          </a:prstGeom>
          <a:noFill/>
          <a:ln w="12699">
            <a:noFill/>
            <a:miter lim="800000"/>
            <a:headEnd/>
            <a:tailEnd/>
          </a:ln>
        </p:spPr>
        <p:txBody>
          <a:bodyPr wrap="square" lIns="90488" tIns="44450" rIns="90488" bIns="44450">
            <a:spAutoFit/>
          </a:bodyPr>
          <a:lstStyle/>
          <a:p>
            <a:pPr algn="ctr" eaLnBrk="0" hangingPunct="0"/>
            <a:r>
              <a:rPr lang="en-US" sz="1500" b="1" dirty="0">
                <a:latin typeface="Times New Roman" pitchFamily="18" charset="0"/>
                <a:ea typeface="MS PGothic" pitchFamily="34" charset="-128"/>
              </a:rPr>
              <a:t>Central</a:t>
            </a:r>
          </a:p>
          <a:p>
            <a:pPr algn="ctr" eaLnBrk="0" hangingPunct="0"/>
            <a:r>
              <a:rPr lang="en-US" sz="1500" b="1" dirty="0">
                <a:latin typeface="Times New Roman" pitchFamily="18" charset="0"/>
                <a:ea typeface="MS PGothic" pitchFamily="34" charset="-128"/>
              </a:rPr>
              <a:t>Region</a:t>
            </a:r>
          </a:p>
          <a:p>
            <a:pPr algn="ctr" eaLnBrk="0" hangingPunct="0"/>
            <a:r>
              <a:rPr lang="en-US" sz="1500" dirty="0" smtClean="0">
                <a:latin typeface="Times New Roman" pitchFamily="18" charset="0"/>
                <a:ea typeface="MS PGothic" pitchFamily="34" charset="-128"/>
              </a:rPr>
              <a:t>Vacant</a:t>
            </a:r>
            <a:endParaRPr lang="en-US" sz="1500" dirty="0">
              <a:latin typeface="Times New Roman" pitchFamily="18" charset="0"/>
              <a:ea typeface="MS PGothic" pitchFamily="34" charset="-128"/>
            </a:endParaRPr>
          </a:p>
          <a:p>
            <a:pPr algn="ctr" eaLnBrk="0" hangingPunct="0"/>
            <a:r>
              <a:rPr lang="en-US" sz="1300" dirty="0" smtClean="0">
                <a:latin typeface="Times New Roman" pitchFamily="18" charset="0"/>
                <a:ea typeface="MS PGothic" pitchFamily="34" charset="-128"/>
              </a:rPr>
              <a:t>Martha McKune</a:t>
            </a:r>
            <a:endParaRPr lang="en-US" sz="1300" dirty="0">
              <a:latin typeface="Times New Roman" pitchFamily="18" charset="0"/>
              <a:ea typeface="MS PGothic" pitchFamily="34" charset="-128"/>
            </a:endParaRPr>
          </a:p>
          <a:p>
            <a:pPr algn="ctr" eaLnBrk="0" hangingPunct="0"/>
            <a:endParaRPr lang="en-US" sz="1500" dirty="0">
              <a:latin typeface="Times New Roman" pitchFamily="18" charset="0"/>
              <a:ea typeface="MS PGothic" pitchFamily="34" charset="-128"/>
            </a:endParaRPr>
          </a:p>
        </p:txBody>
      </p:sp>
      <p:sp>
        <p:nvSpPr>
          <p:cNvPr id="29" name="Rectangle 23"/>
          <p:cNvSpPr>
            <a:spLocks noChangeArrowheads="1"/>
          </p:cNvSpPr>
          <p:nvPr/>
        </p:nvSpPr>
        <p:spPr bwMode="auto">
          <a:xfrm>
            <a:off x="1524000" y="4454028"/>
            <a:ext cx="1295400" cy="1108075"/>
          </a:xfrm>
          <a:prstGeom prst="rect">
            <a:avLst/>
          </a:prstGeom>
          <a:solidFill>
            <a:srgbClr val="B4CDFF"/>
          </a:solidFill>
          <a:ln w="12699">
            <a:solidFill>
              <a:schemeClr val="tx1"/>
            </a:solidFill>
            <a:miter lim="800000"/>
            <a:headEnd/>
            <a:tailEnd/>
          </a:ln>
          <a:effectLst>
            <a:outerShdw dist="107763" dir="2700000" algn="ctr" rotWithShape="0">
              <a:schemeClr val="folHlink"/>
            </a:outerShdw>
          </a:effectLst>
        </p:spPr>
        <p:txBody>
          <a:bodyPr wrap="none" anchor="ctr"/>
          <a:lstStyle/>
          <a:p>
            <a:pPr>
              <a:defRPr/>
            </a:pPr>
            <a:endParaRPr lang="en-US" dirty="0">
              <a:cs typeface="+mn-cs"/>
            </a:endParaRPr>
          </a:p>
        </p:txBody>
      </p:sp>
      <p:sp>
        <p:nvSpPr>
          <p:cNvPr id="30" name="Rectangle 24"/>
          <p:cNvSpPr>
            <a:spLocks noChangeArrowheads="1"/>
          </p:cNvSpPr>
          <p:nvPr/>
        </p:nvSpPr>
        <p:spPr bwMode="auto">
          <a:xfrm>
            <a:off x="1447800" y="4530228"/>
            <a:ext cx="1447800" cy="1003300"/>
          </a:xfrm>
          <a:prstGeom prst="rect">
            <a:avLst/>
          </a:prstGeom>
          <a:noFill/>
          <a:ln w="12699">
            <a:noFill/>
            <a:miter lim="800000"/>
            <a:headEnd/>
            <a:tailEnd/>
          </a:ln>
        </p:spPr>
        <p:txBody>
          <a:bodyPr lIns="90488" tIns="44450" rIns="90488" bIns="44450">
            <a:spAutoFit/>
          </a:bodyPr>
          <a:lstStyle/>
          <a:p>
            <a:pPr algn="ctr" eaLnBrk="0" hangingPunct="0"/>
            <a:r>
              <a:rPr lang="en-US" sz="1500" b="1" dirty="0">
                <a:latin typeface="Times New Roman" pitchFamily="18" charset="0"/>
                <a:ea typeface="MS PGothic" pitchFamily="34" charset="-128"/>
              </a:rPr>
              <a:t>Eastern</a:t>
            </a:r>
          </a:p>
          <a:p>
            <a:pPr algn="ctr" eaLnBrk="0" hangingPunct="0"/>
            <a:r>
              <a:rPr lang="en-US" sz="1500" b="1" dirty="0">
                <a:latin typeface="Times New Roman" pitchFamily="18" charset="0"/>
                <a:ea typeface="MS PGothic" pitchFamily="34" charset="-128"/>
              </a:rPr>
              <a:t>Region</a:t>
            </a:r>
          </a:p>
          <a:p>
            <a:pPr algn="ctr" eaLnBrk="0" hangingPunct="0"/>
            <a:r>
              <a:rPr lang="en-US" sz="1500" dirty="0" smtClean="0">
                <a:latin typeface="Times New Roman" pitchFamily="18" charset="0"/>
                <a:ea typeface="MS PGothic" pitchFamily="34" charset="-128"/>
              </a:rPr>
              <a:t>David Johnson</a:t>
            </a:r>
            <a:endParaRPr lang="en-US" sz="1500" dirty="0">
              <a:latin typeface="Times New Roman" pitchFamily="18" charset="0"/>
              <a:ea typeface="MS PGothic" pitchFamily="34" charset="-128"/>
            </a:endParaRPr>
          </a:p>
          <a:p>
            <a:pPr algn="ctr" eaLnBrk="0" hangingPunct="0"/>
            <a:r>
              <a:rPr lang="en-US" sz="1500" dirty="0" smtClean="0">
                <a:latin typeface="Times New Roman" pitchFamily="18" charset="0"/>
                <a:ea typeface="MS PGothic" pitchFamily="34" charset="-128"/>
              </a:rPr>
              <a:t>Vacant</a:t>
            </a:r>
            <a:endParaRPr lang="en-US" sz="1500" b="1" dirty="0">
              <a:latin typeface="Times New Roman" pitchFamily="18" charset="0"/>
              <a:ea typeface="MS PGothic" pitchFamily="34" charset="-128"/>
            </a:endParaRPr>
          </a:p>
        </p:txBody>
      </p:sp>
      <p:sp>
        <p:nvSpPr>
          <p:cNvPr id="31" name="Rectangle 25"/>
          <p:cNvSpPr>
            <a:spLocks noChangeArrowheads="1"/>
          </p:cNvSpPr>
          <p:nvPr/>
        </p:nvSpPr>
        <p:spPr bwMode="auto">
          <a:xfrm>
            <a:off x="3000375" y="4454028"/>
            <a:ext cx="1371600" cy="1108075"/>
          </a:xfrm>
          <a:prstGeom prst="rect">
            <a:avLst/>
          </a:prstGeom>
          <a:solidFill>
            <a:srgbClr val="B4CDFF"/>
          </a:solidFill>
          <a:ln w="12699">
            <a:solidFill>
              <a:schemeClr val="tx1"/>
            </a:solidFill>
            <a:miter lim="800000"/>
            <a:headEnd/>
            <a:tailEnd/>
          </a:ln>
          <a:effectLst>
            <a:outerShdw dist="107763" dir="2700000" algn="ctr" rotWithShape="0">
              <a:schemeClr val="folHlink"/>
            </a:outerShdw>
          </a:effectLst>
        </p:spPr>
        <p:txBody>
          <a:bodyPr wrap="none" anchor="ctr"/>
          <a:lstStyle/>
          <a:p>
            <a:pPr>
              <a:defRPr/>
            </a:pPr>
            <a:endParaRPr lang="en-US" dirty="0">
              <a:cs typeface="+mn-cs"/>
            </a:endParaRPr>
          </a:p>
        </p:txBody>
      </p:sp>
      <p:sp>
        <p:nvSpPr>
          <p:cNvPr id="32" name="Rectangle 26"/>
          <p:cNvSpPr>
            <a:spLocks noChangeArrowheads="1"/>
          </p:cNvSpPr>
          <p:nvPr/>
        </p:nvSpPr>
        <p:spPr bwMode="auto">
          <a:xfrm>
            <a:off x="3028950" y="4549278"/>
            <a:ext cx="1447800" cy="1012825"/>
          </a:xfrm>
          <a:prstGeom prst="rect">
            <a:avLst/>
          </a:prstGeom>
          <a:noFill/>
          <a:ln w="12699">
            <a:noFill/>
            <a:miter lim="800000"/>
            <a:headEnd/>
            <a:tailEnd/>
          </a:ln>
        </p:spPr>
        <p:txBody>
          <a:bodyPr lIns="90488" tIns="44450" rIns="90488" bIns="44450">
            <a:spAutoFit/>
          </a:bodyPr>
          <a:lstStyle/>
          <a:p>
            <a:pPr algn="ctr" eaLnBrk="0" hangingPunct="0"/>
            <a:r>
              <a:rPr lang="en-US" sz="1500" b="1" dirty="0">
                <a:latin typeface="Times New Roman" pitchFamily="18" charset="0"/>
                <a:ea typeface="MS PGothic" pitchFamily="34" charset="-128"/>
              </a:rPr>
              <a:t>Northeastern</a:t>
            </a:r>
          </a:p>
          <a:p>
            <a:pPr algn="ctr" eaLnBrk="0" hangingPunct="0"/>
            <a:r>
              <a:rPr lang="en-US" sz="1500" b="1" dirty="0">
                <a:latin typeface="Times New Roman" pitchFamily="18" charset="0"/>
                <a:ea typeface="MS PGothic" pitchFamily="34" charset="-128"/>
              </a:rPr>
              <a:t>Region</a:t>
            </a:r>
          </a:p>
          <a:p>
            <a:pPr algn="ctr" eaLnBrk="0" hangingPunct="0"/>
            <a:r>
              <a:rPr lang="en-US" sz="1500" dirty="0">
                <a:latin typeface="Times New Roman" pitchFamily="18" charset="0"/>
                <a:ea typeface="MS PGothic" pitchFamily="34" charset="-128"/>
              </a:rPr>
              <a:t>Ron Meldonian</a:t>
            </a:r>
          </a:p>
          <a:p>
            <a:pPr algn="ctr" eaLnBrk="0" hangingPunct="0"/>
            <a:r>
              <a:rPr lang="en-US" sz="1500" dirty="0">
                <a:latin typeface="Times New Roman" pitchFamily="18" charset="0"/>
                <a:ea typeface="MS PGothic" pitchFamily="34" charset="-128"/>
              </a:rPr>
              <a:t>William Adie</a:t>
            </a:r>
            <a:endParaRPr lang="en-US" sz="1500" b="1" dirty="0">
              <a:latin typeface="Times New Roman" pitchFamily="18" charset="0"/>
              <a:ea typeface="MS PGothic" pitchFamily="34" charset="-128"/>
            </a:endParaRPr>
          </a:p>
        </p:txBody>
      </p:sp>
      <p:sp>
        <p:nvSpPr>
          <p:cNvPr id="33" name="Rectangle 27"/>
          <p:cNvSpPr>
            <a:spLocks noChangeArrowheads="1"/>
          </p:cNvSpPr>
          <p:nvPr/>
        </p:nvSpPr>
        <p:spPr bwMode="auto">
          <a:xfrm>
            <a:off x="4543425" y="4454028"/>
            <a:ext cx="1447800" cy="1122503"/>
          </a:xfrm>
          <a:prstGeom prst="rect">
            <a:avLst/>
          </a:prstGeom>
          <a:solidFill>
            <a:srgbClr val="B4CDFF"/>
          </a:solidFill>
          <a:ln w="12699">
            <a:solidFill>
              <a:schemeClr val="tx1"/>
            </a:solidFill>
            <a:miter lim="800000"/>
            <a:headEnd/>
            <a:tailEnd/>
          </a:ln>
          <a:effectLst>
            <a:outerShdw dist="107763" dir="2700000" algn="ctr" rotWithShape="0">
              <a:schemeClr val="folHlink"/>
            </a:outerShdw>
          </a:effectLst>
        </p:spPr>
        <p:txBody>
          <a:bodyPr wrap="none" anchor="ctr"/>
          <a:lstStyle/>
          <a:p>
            <a:pPr>
              <a:defRPr/>
            </a:pPr>
            <a:endParaRPr lang="en-US" dirty="0">
              <a:cs typeface="+mn-cs"/>
            </a:endParaRPr>
          </a:p>
        </p:txBody>
      </p:sp>
      <p:sp>
        <p:nvSpPr>
          <p:cNvPr id="34" name="Rectangle 28"/>
          <p:cNvSpPr>
            <a:spLocks noChangeArrowheads="1"/>
          </p:cNvSpPr>
          <p:nvPr/>
        </p:nvSpPr>
        <p:spPr bwMode="auto">
          <a:xfrm>
            <a:off x="4594444" y="4530228"/>
            <a:ext cx="1372749" cy="1013098"/>
          </a:xfrm>
          <a:prstGeom prst="rect">
            <a:avLst/>
          </a:prstGeom>
          <a:noFill/>
          <a:ln w="12699">
            <a:noFill/>
            <a:miter lim="800000"/>
            <a:headEnd/>
            <a:tailEnd/>
          </a:ln>
        </p:spPr>
        <p:txBody>
          <a:bodyPr wrap="none" lIns="90488" tIns="44450" rIns="90488" bIns="44450">
            <a:spAutoFit/>
          </a:bodyPr>
          <a:lstStyle/>
          <a:p>
            <a:pPr algn="ctr" eaLnBrk="0" hangingPunct="0"/>
            <a:r>
              <a:rPr lang="en-US" sz="1500" b="1" dirty="0">
                <a:latin typeface="Times New Roman" pitchFamily="18" charset="0"/>
                <a:ea typeface="MS PGothic" pitchFamily="34" charset="-128"/>
              </a:rPr>
              <a:t>Mid-Atlantic</a:t>
            </a:r>
          </a:p>
          <a:p>
            <a:pPr algn="ctr" eaLnBrk="0" hangingPunct="0"/>
            <a:r>
              <a:rPr lang="en-US" sz="1500" b="1" dirty="0">
                <a:latin typeface="Times New Roman" pitchFamily="18" charset="0"/>
                <a:ea typeface="MS PGothic" pitchFamily="34" charset="-128"/>
              </a:rPr>
              <a:t>Region</a:t>
            </a:r>
          </a:p>
          <a:p>
            <a:pPr algn="ctr" eaLnBrk="0" hangingPunct="0"/>
            <a:r>
              <a:rPr lang="en-US" sz="1500" dirty="0" smtClean="0">
                <a:latin typeface="Times New Roman" pitchFamily="18" charset="0"/>
                <a:ea typeface="MS PGothic" pitchFamily="34" charset="-128"/>
              </a:rPr>
              <a:t>Ken Saccoccia</a:t>
            </a:r>
            <a:endParaRPr lang="en-US" sz="1500" b="1" dirty="0" smtClean="0">
              <a:latin typeface="Times New Roman" pitchFamily="18" charset="0"/>
              <a:ea typeface="MS PGothic" pitchFamily="34" charset="-128"/>
            </a:endParaRPr>
          </a:p>
          <a:p>
            <a:pPr algn="ctr" eaLnBrk="0" hangingPunct="0"/>
            <a:r>
              <a:rPr lang="en-US" sz="1500" dirty="0" smtClean="0">
                <a:latin typeface="Times New Roman" pitchFamily="18" charset="0"/>
                <a:ea typeface="MS PGothic" pitchFamily="34" charset="-128"/>
              </a:rPr>
              <a:t>Chris Andrezze</a:t>
            </a:r>
            <a:endParaRPr lang="en-US" sz="1500" dirty="0">
              <a:latin typeface="Times New Roman" pitchFamily="18" charset="0"/>
              <a:ea typeface="MS PGothic" pitchFamily="34" charset="-128"/>
            </a:endParaRPr>
          </a:p>
        </p:txBody>
      </p:sp>
      <p:sp>
        <p:nvSpPr>
          <p:cNvPr id="35" name="Rectangle 29"/>
          <p:cNvSpPr>
            <a:spLocks noChangeArrowheads="1"/>
          </p:cNvSpPr>
          <p:nvPr/>
        </p:nvSpPr>
        <p:spPr bwMode="auto">
          <a:xfrm>
            <a:off x="6134100" y="4454028"/>
            <a:ext cx="1447800" cy="1108075"/>
          </a:xfrm>
          <a:prstGeom prst="rect">
            <a:avLst/>
          </a:prstGeom>
          <a:solidFill>
            <a:srgbClr val="B4CDFF"/>
          </a:solidFill>
          <a:ln w="12699">
            <a:solidFill>
              <a:schemeClr val="tx1"/>
            </a:solidFill>
            <a:miter lim="800000"/>
            <a:headEnd/>
            <a:tailEnd/>
          </a:ln>
          <a:effectLst>
            <a:outerShdw dist="107763" dir="2700000" algn="ctr" rotWithShape="0">
              <a:schemeClr val="folHlink"/>
            </a:outerShdw>
          </a:effectLst>
        </p:spPr>
        <p:txBody>
          <a:bodyPr wrap="none" anchor="ctr"/>
          <a:lstStyle/>
          <a:p>
            <a:pPr>
              <a:defRPr/>
            </a:pPr>
            <a:endParaRPr lang="en-US" dirty="0">
              <a:cs typeface="+mn-cs"/>
            </a:endParaRPr>
          </a:p>
        </p:txBody>
      </p:sp>
      <p:sp>
        <p:nvSpPr>
          <p:cNvPr id="36" name="Rectangle 30"/>
          <p:cNvSpPr>
            <a:spLocks noChangeArrowheads="1"/>
          </p:cNvSpPr>
          <p:nvPr/>
        </p:nvSpPr>
        <p:spPr bwMode="auto">
          <a:xfrm>
            <a:off x="6057900" y="4539753"/>
            <a:ext cx="1600200" cy="1003300"/>
          </a:xfrm>
          <a:prstGeom prst="rect">
            <a:avLst/>
          </a:prstGeom>
          <a:noFill/>
          <a:ln w="12699">
            <a:noFill/>
            <a:miter lim="800000"/>
            <a:headEnd/>
            <a:tailEnd/>
          </a:ln>
        </p:spPr>
        <p:txBody>
          <a:bodyPr lIns="90488" tIns="44450" rIns="90488" bIns="44450">
            <a:spAutoFit/>
          </a:bodyPr>
          <a:lstStyle/>
          <a:p>
            <a:pPr algn="ctr" eaLnBrk="0" hangingPunct="0"/>
            <a:r>
              <a:rPr lang="en-US" sz="1500" b="1" dirty="0">
                <a:latin typeface="Times New Roman" pitchFamily="18" charset="0"/>
                <a:ea typeface="MS PGothic" pitchFamily="34" charset="-128"/>
              </a:rPr>
              <a:t>Western</a:t>
            </a:r>
          </a:p>
          <a:p>
            <a:pPr algn="ctr" eaLnBrk="0" hangingPunct="0"/>
            <a:r>
              <a:rPr lang="en-US" sz="1500" b="1" dirty="0">
                <a:latin typeface="Times New Roman" pitchFamily="18" charset="0"/>
                <a:ea typeface="MS PGothic" pitchFamily="34" charset="-128"/>
              </a:rPr>
              <a:t>Region</a:t>
            </a:r>
          </a:p>
          <a:p>
            <a:pPr algn="ctr" eaLnBrk="0" hangingPunct="0"/>
            <a:r>
              <a:rPr lang="en-US" sz="1500" dirty="0">
                <a:latin typeface="Times New Roman" pitchFamily="18" charset="0"/>
                <a:ea typeface="MS PGothic" pitchFamily="34" charset="-128"/>
              </a:rPr>
              <a:t>Donald Mullinax</a:t>
            </a:r>
          </a:p>
          <a:p>
            <a:pPr algn="ctr" eaLnBrk="0" hangingPunct="0"/>
            <a:r>
              <a:rPr lang="en-US" sz="1500" dirty="0" smtClean="0">
                <a:latin typeface="Times New Roman" pitchFamily="18" charset="0"/>
                <a:ea typeface="MS PGothic" pitchFamily="34" charset="-128"/>
              </a:rPr>
              <a:t>Steve Hernandez</a:t>
            </a:r>
            <a:endParaRPr lang="en-US" sz="1500" dirty="0">
              <a:latin typeface="Times New Roman" pitchFamily="18" charset="0"/>
              <a:ea typeface="MS PGothic" pitchFamily="34" charset="-128"/>
            </a:endParaRPr>
          </a:p>
        </p:txBody>
      </p:sp>
      <p:sp>
        <p:nvSpPr>
          <p:cNvPr id="37" name="Line 31"/>
          <p:cNvSpPr>
            <a:spLocks noChangeShapeType="1"/>
          </p:cNvSpPr>
          <p:nvPr/>
        </p:nvSpPr>
        <p:spPr bwMode="auto">
          <a:xfrm>
            <a:off x="685800" y="4326204"/>
            <a:ext cx="7696200" cy="0"/>
          </a:xfrm>
          <a:prstGeom prst="line">
            <a:avLst/>
          </a:prstGeom>
          <a:noFill/>
          <a:ln w="50799">
            <a:solidFill>
              <a:schemeClr val="tx1"/>
            </a:solidFill>
            <a:round/>
            <a:headEnd/>
            <a:tailEnd/>
          </a:ln>
        </p:spPr>
        <p:txBody>
          <a:bodyPr wrap="none" anchor="ctr"/>
          <a:lstStyle/>
          <a:p>
            <a:endParaRPr lang="en-US" dirty="0"/>
          </a:p>
        </p:txBody>
      </p:sp>
      <p:sp>
        <p:nvSpPr>
          <p:cNvPr id="38" name="Rectangle 32"/>
          <p:cNvSpPr>
            <a:spLocks noChangeArrowheads="1"/>
          </p:cNvSpPr>
          <p:nvPr/>
        </p:nvSpPr>
        <p:spPr bwMode="auto">
          <a:xfrm>
            <a:off x="304800" y="1152840"/>
            <a:ext cx="1600200" cy="854075"/>
          </a:xfrm>
          <a:prstGeom prst="rect">
            <a:avLst/>
          </a:prstGeom>
          <a:solidFill>
            <a:srgbClr val="B4CDFF"/>
          </a:solidFill>
          <a:ln w="12699">
            <a:solidFill>
              <a:schemeClr val="tx1"/>
            </a:solidFill>
            <a:miter lim="800000"/>
            <a:headEnd/>
            <a:tailEnd/>
          </a:ln>
          <a:effectLst>
            <a:outerShdw dist="107763" dir="2700000" algn="ctr" rotWithShape="0">
              <a:schemeClr val="folHlink"/>
            </a:outerShdw>
          </a:effectLst>
        </p:spPr>
        <p:txBody>
          <a:bodyPr wrap="none" anchor="ctr"/>
          <a:lstStyle/>
          <a:p>
            <a:pPr>
              <a:defRPr/>
            </a:pPr>
            <a:endParaRPr lang="en-US" dirty="0">
              <a:cs typeface="+mn-cs"/>
            </a:endParaRPr>
          </a:p>
        </p:txBody>
      </p:sp>
      <p:sp>
        <p:nvSpPr>
          <p:cNvPr id="39" name="Rectangle 33"/>
          <p:cNvSpPr>
            <a:spLocks noChangeArrowheads="1"/>
          </p:cNvSpPr>
          <p:nvPr/>
        </p:nvSpPr>
        <p:spPr bwMode="auto">
          <a:xfrm>
            <a:off x="6629400" y="1610041"/>
            <a:ext cx="2057400" cy="840659"/>
          </a:xfrm>
          <a:prstGeom prst="rect">
            <a:avLst/>
          </a:prstGeom>
          <a:solidFill>
            <a:srgbClr val="B4CDFF"/>
          </a:solidFill>
          <a:ln w="12699">
            <a:solidFill>
              <a:schemeClr val="tx1"/>
            </a:solidFill>
            <a:miter lim="800000"/>
            <a:headEnd/>
            <a:tailEnd/>
          </a:ln>
          <a:effectLst>
            <a:outerShdw dist="107763" dir="2700000" algn="ctr" rotWithShape="0">
              <a:schemeClr val="folHlink"/>
            </a:outerShdw>
          </a:effectLst>
        </p:spPr>
        <p:txBody>
          <a:bodyPr wrap="none" anchor="ctr"/>
          <a:lstStyle/>
          <a:p>
            <a:pPr>
              <a:defRPr/>
            </a:pPr>
            <a:endParaRPr lang="en-US" dirty="0">
              <a:cs typeface="+mn-cs"/>
            </a:endParaRPr>
          </a:p>
        </p:txBody>
      </p:sp>
      <p:sp>
        <p:nvSpPr>
          <p:cNvPr id="40" name="Rectangle 34"/>
          <p:cNvSpPr>
            <a:spLocks noChangeArrowheads="1"/>
          </p:cNvSpPr>
          <p:nvPr/>
        </p:nvSpPr>
        <p:spPr bwMode="auto">
          <a:xfrm>
            <a:off x="4953000" y="2728464"/>
            <a:ext cx="1752600" cy="1006475"/>
          </a:xfrm>
          <a:prstGeom prst="rect">
            <a:avLst/>
          </a:prstGeom>
          <a:solidFill>
            <a:srgbClr val="B4CDFF"/>
          </a:solidFill>
          <a:ln w="12699">
            <a:solidFill>
              <a:schemeClr val="tx1"/>
            </a:solidFill>
            <a:miter lim="800000"/>
            <a:headEnd/>
            <a:tailEnd/>
          </a:ln>
          <a:effectLst>
            <a:outerShdw dist="107763" dir="2700000" algn="ctr" rotWithShape="0">
              <a:schemeClr val="folHlink"/>
            </a:outerShdw>
          </a:effectLst>
        </p:spPr>
        <p:txBody>
          <a:bodyPr wrap="none" anchor="ctr"/>
          <a:lstStyle/>
          <a:p>
            <a:pPr>
              <a:defRPr/>
            </a:pPr>
            <a:endParaRPr lang="en-US" dirty="0">
              <a:cs typeface="+mn-cs"/>
            </a:endParaRPr>
          </a:p>
        </p:txBody>
      </p:sp>
      <p:sp>
        <p:nvSpPr>
          <p:cNvPr id="42" name="Rectangle 36"/>
          <p:cNvSpPr>
            <a:spLocks noChangeArrowheads="1"/>
          </p:cNvSpPr>
          <p:nvPr/>
        </p:nvSpPr>
        <p:spPr bwMode="auto">
          <a:xfrm>
            <a:off x="304800" y="2757960"/>
            <a:ext cx="1905000" cy="1006475"/>
          </a:xfrm>
          <a:prstGeom prst="rect">
            <a:avLst/>
          </a:prstGeom>
          <a:solidFill>
            <a:srgbClr val="B4CDFF"/>
          </a:solidFill>
          <a:ln w="12700">
            <a:solidFill>
              <a:schemeClr val="tx1"/>
            </a:solidFill>
            <a:miter lim="800000"/>
            <a:headEnd/>
            <a:tailEnd/>
          </a:ln>
          <a:effectLst>
            <a:outerShdw dist="107763" dir="2700000" algn="ctr" rotWithShape="0">
              <a:schemeClr val="folHlink"/>
            </a:outerShdw>
          </a:effectLst>
        </p:spPr>
        <p:txBody>
          <a:bodyPr wrap="none" anchor="ctr"/>
          <a:lstStyle/>
          <a:p>
            <a:pPr>
              <a:defRPr/>
            </a:pPr>
            <a:endParaRPr lang="en-US" dirty="0">
              <a:cs typeface="+mn-cs"/>
            </a:endParaRPr>
          </a:p>
        </p:txBody>
      </p:sp>
      <p:sp>
        <p:nvSpPr>
          <p:cNvPr id="43" name="Rectangle 37"/>
          <p:cNvSpPr>
            <a:spLocks noChangeArrowheads="1"/>
          </p:cNvSpPr>
          <p:nvPr/>
        </p:nvSpPr>
        <p:spPr bwMode="auto">
          <a:xfrm>
            <a:off x="6629400" y="1627248"/>
            <a:ext cx="2057400" cy="782265"/>
          </a:xfrm>
          <a:prstGeom prst="rect">
            <a:avLst/>
          </a:prstGeom>
          <a:noFill/>
          <a:ln w="12699">
            <a:noFill/>
            <a:miter lim="800000"/>
            <a:headEnd/>
            <a:tailEnd/>
          </a:ln>
        </p:spPr>
        <p:txBody>
          <a:bodyPr wrap="square" lIns="90488" tIns="44450" rIns="90488" bIns="44450">
            <a:spAutoFit/>
          </a:bodyPr>
          <a:lstStyle/>
          <a:p>
            <a:pPr algn="ctr" eaLnBrk="0" hangingPunct="0"/>
            <a:r>
              <a:rPr lang="en-US" sz="1500" b="1" dirty="0">
                <a:latin typeface="Times New Roman" pitchFamily="18" charset="0"/>
                <a:ea typeface="MS PGothic" pitchFamily="34" charset="-128"/>
              </a:rPr>
              <a:t>General Counsel</a:t>
            </a:r>
          </a:p>
          <a:p>
            <a:pPr algn="ctr" eaLnBrk="0" hangingPunct="0"/>
            <a:r>
              <a:rPr lang="en-US" sz="1500" b="1" dirty="0">
                <a:latin typeface="Times New Roman" pitchFamily="18" charset="0"/>
                <a:ea typeface="MS PGothic" pitchFamily="34" charset="-128"/>
              </a:rPr>
              <a:t>Defense Legal Service</a:t>
            </a:r>
          </a:p>
          <a:p>
            <a:pPr algn="ctr" eaLnBrk="0" hangingPunct="0"/>
            <a:r>
              <a:rPr lang="en-US" sz="1500" dirty="0">
                <a:latin typeface="Times New Roman" pitchFamily="18" charset="0"/>
                <a:ea typeface="MS PGothic" pitchFamily="34" charset="-128"/>
              </a:rPr>
              <a:t>Susan Chadick</a:t>
            </a:r>
            <a:endParaRPr lang="en-US" sz="1500" b="1" dirty="0">
              <a:latin typeface="Times New Roman" pitchFamily="18" charset="0"/>
              <a:ea typeface="MS PGothic" pitchFamily="34" charset="-128"/>
            </a:endParaRPr>
          </a:p>
        </p:txBody>
      </p:sp>
      <p:sp>
        <p:nvSpPr>
          <p:cNvPr id="44" name="Rectangle 38"/>
          <p:cNvSpPr>
            <a:spLocks noChangeArrowheads="1"/>
          </p:cNvSpPr>
          <p:nvPr/>
        </p:nvSpPr>
        <p:spPr bwMode="auto">
          <a:xfrm>
            <a:off x="5029200" y="2834160"/>
            <a:ext cx="1704975" cy="774700"/>
          </a:xfrm>
          <a:prstGeom prst="rect">
            <a:avLst/>
          </a:prstGeom>
          <a:noFill/>
          <a:ln w="12699">
            <a:noFill/>
            <a:miter lim="800000"/>
            <a:headEnd/>
            <a:tailEnd/>
          </a:ln>
        </p:spPr>
        <p:txBody>
          <a:bodyPr wrap="none" lIns="90488" tIns="44450" rIns="90488" bIns="44450">
            <a:spAutoFit/>
          </a:bodyPr>
          <a:lstStyle/>
          <a:p>
            <a:pPr algn="ctr" eaLnBrk="0" hangingPunct="0"/>
            <a:r>
              <a:rPr lang="en-US" sz="1500" b="1" dirty="0">
                <a:latin typeface="Times New Roman" pitchFamily="18" charset="0"/>
                <a:ea typeface="MS PGothic" pitchFamily="34" charset="-128"/>
              </a:rPr>
              <a:t>Assistant Director,</a:t>
            </a:r>
          </a:p>
          <a:p>
            <a:pPr algn="ctr" eaLnBrk="0" hangingPunct="0"/>
            <a:r>
              <a:rPr lang="en-US" sz="1500" b="1" dirty="0">
                <a:latin typeface="Times New Roman" pitchFamily="18" charset="0"/>
                <a:ea typeface="MS PGothic" pitchFamily="34" charset="-128"/>
              </a:rPr>
              <a:t>Resources</a:t>
            </a:r>
          </a:p>
          <a:p>
            <a:pPr algn="ctr" eaLnBrk="0" hangingPunct="0"/>
            <a:r>
              <a:rPr lang="en-US" sz="1500" dirty="0">
                <a:latin typeface="Times New Roman" pitchFamily="18" charset="0"/>
                <a:ea typeface="MS PGothic" pitchFamily="34" charset="-128"/>
              </a:rPr>
              <a:t>Philip Anderson</a:t>
            </a:r>
            <a:endParaRPr lang="en-US" sz="1500" b="1" dirty="0">
              <a:latin typeface="Times New Roman" pitchFamily="18" charset="0"/>
              <a:ea typeface="MS PGothic" pitchFamily="34" charset="-128"/>
            </a:endParaRPr>
          </a:p>
        </p:txBody>
      </p:sp>
      <p:sp>
        <p:nvSpPr>
          <p:cNvPr id="46" name="Rectangle 40"/>
          <p:cNvSpPr>
            <a:spLocks noChangeArrowheads="1"/>
          </p:cNvSpPr>
          <p:nvPr/>
        </p:nvSpPr>
        <p:spPr bwMode="auto">
          <a:xfrm>
            <a:off x="356274" y="2834160"/>
            <a:ext cx="1853526" cy="1013098"/>
          </a:xfrm>
          <a:prstGeom prst="rect">
            <a:avLst/>
          </a:prstGeom>
          <a:noFill/>
          <a:ln w="12699">
            <a:noFill/>
            <a:miter lim="800000"/>
            <a:headEnd/>
            <a:tailEnd/>
          </a:ln>
        </p:spPr>
        <p:txBody>
          <a:bodyPr wrap="square" lIns="90488" tIns="44450" rIns="90488" bIns="44450">
            <a:spAutoFit/>
          </a:bodyPr>
          <a:lstStyle/>
          <a:p>
            <a:pPr algn="ctr" eaLnBrk="0" hangingPunct="0"/>
            <a:r>
              <a:rPr lang="en-US" sz="1500" b="1" dirty="0" smtClean="0">
                <a:latin typeface="Times New Roman" pitchFamily="18" charset="0"/>
                <a:ea typeface="MS PGothic" pitchFamily="34" charset="-128"/>
              </a:rPr>
              <a:t>Assistant Director,</a:t>
            </a:r>
            <a:endParaRPr lang="en-US" sz="1500" b="1" dirty="0">
              <a:latin typeface="Times New Roman" pitchFamily="18" charset="0"/>
              <a:ea typeface="MS PGothic" pitchFamily="34" charset="-128"/>
            </a:endParaRPr>
          </a:p>
          <a:p>
            <a:pPr algn="ctr" eaLnBrk="0" hangingPunct="0"/>
            <a:r>
              <a:rPr lang="en-US" sz="1500" b="1" dirty="0" smtClean="0">
                <a:latin typeface="Times New Roman" pitchFamily="18" charset="0"/>
                <a:ea typeface="MS PGothic" pitchFamily="34" charset="-128"/>
              </a:rPr>
              <a:t>Operations</a:t>
            </a:r>
          </a:p>
          <a:p>
            <a:pPr algn="ctr" eaLnBrk="0" hangingPunct="0"/>
            <a:r>
              <a:rPr lang="en-US" sz="1500" dirty="0" smtClean="0">
                <a:latin typeface="Times New Roman" pitchFamily="18" charset="0"/>
                <a:ea typeface="MS PGothic" pitchFamily="34" charset="-128"/>
              </a:rPr>
              <a:t>Tom Peters</a:t>
            </a:r>
            <a:endParaRPr lang="en-US" sz="1500" dirty="0">
              <a:latin typeface="Times New Roman" pitchFamily="18" charset="0"/>
              <a:ea typeface="MS PGothic" pitchFamily="34" charset="-128"/>
            </a:endParaRPr>
          </a:p>
          <a:p>
            <a:pPr algn="ctr" eaLnBrk="0" hangingPunct="0"/>
            <a:endParaRPr lang="en-US" sz="1500" b="1" dirty="0">
              <a:latin typeface="Times New Roman" pitchFamily="18" charset="0"/>
              <a:ea typeface="MS PGothic" pitchFamily="34" charset="-128"/>
            </a:endParaRPr>
          </a:p>
        </p:txBody>
      </p:sp>
      <p:sp>
        <p:nvSpPr>
          <p:cNvPr id="47" name="Rectangle 41"/>
          <p:cNvSpPr>
            <a:spLocks noChangeArrowheads="1"/>
          </p:cNvSpPr>
          <p:nvPr/>
        </p:nvSpPr>
        <p:spPr bwMode="auto">
          <a:xfrm>
            <a:off x="356274" y="1229040"/>
            <a:ext cx="1502015" cy="551433"/>
          </a:xfrm>
          <a:prstGeom prst="rect">
            <a:avLst/>
          </a:prstGeom>
          <a:noFill/>
          <a:ln w="12699">
            <a:noFill/>
            <a:miter lim="800000"/>
            <a:headEnd/>
            <a:tailEnd/>
          </a:ln>
        </p:spPr>
        <p:txBody>
          <a:bodyPr wrap="none" lIns="90488" tIns="44450" rIns="90488" bIns="44450">
            <a:spAutoFit/>
          </a:bodyPr>
          <a:lstStyle/>
          <a:p>
            <a:pPr algn="ctr" eaLnBrk="0" hangingPunct="0"/>
            <a:r>
              <a:rPr lang="en-US" sz="1500" b="1" dirty="0">
                <a:latin typeface="Times New Roman" pitchFamily="18" charset="0"/>
                <a:ea typeface="MS PGothic" pitchFamily="34" charset="-128"/>
              </a:rPr>
              <a:t>Internal Review</a:t>
            </a:r>
          </a:p>
          <a:p>
            <a:pPr algn="ctr" eaLnBrk="0" hangingPunct="0"/>
            <a:r>
              <a:rPr lang="en-US" sz="1500" dirty="0" smtClean="0">
                <a:latin typeface="Times New Roman" pitchFamily="18" charset="0"/>
                <a:ea typeface="MS PGothic" pitchFamily="34" charset="-128"/>
              </a:rPr>
              <a:t>Angela Janysek</a:t>
            </a:r>
            <a:endParaRPr lang="en-US" sz="1500" b="1" dirty="0">
              <a:latin typeface="Times New Roman" pitchFamily="18" charset="0"/>
              <a:ea typeface="MS PGothic" pitchFamily="34" charset="-128"/>
            </a:endParaRPr>
          </a:p>
        </p:txBody>
      </p:sp>
      <p:sp>
        <p:nvSpPr>
          <p:cNvPr id="48" name="Rectangle 42"/>
          <p:cNvSpPr>
            <a:spLocks noChangeArrowheads="1"/>
          </p:cNvSpPr>
          <p:nvPr/>
        </p:nvSpPr>
        <p:spPr bwMode="auto">
          <a:xfrm>
            <a:off x="7696200" y="4454028"/>
            <a:ext cx="1295400" cy="1108075"/>
          </a:xfrm>
          <a:prstGeom prst="rect">
            <a:avLst/>
          </a:prstGeom>
          <a:solidFill>
            <a:srgbClr val="B4CDFF"/>
          </a:solidFill>
          <a:ln w="12699">
            <a:solidFill>
              <a:schemeClr val="tx1"/>
            </a:solidFill>
            <a:miter lim="800000"/>
            <a:headEnd/>
            <a:tailEnd/>
          </a:ln>
          <a:effectLst>
            <a:outerShdw dist="107763" dir="2700000" algn="ctr" rotWithShape="0">
              <a:schemeClr val="folHlink"/>
            </a:outerShdw>
          </a:effectLst>
        </p:spPr>
        <p:txBody>
          <a:bodyPr wrap="none" anchor="ctr"/>
          <a:lstStyle/>
          <a:p>
            <a:pPr>
              <a:defRPr/>
            </a:pPr>
            <a:endParaRPr lang="en-US" dirty="0">
              <a:cs typeface="+mn-cs"/>
            </a:endParaRPr>
          </a:p>
        </p:txBody>
      </p:sp>
      <p:sp>
        <p:nvSpPr>
          <p:cNvPr id="49" name="Rectangle 43"/>
          <p:cNvSpPr>
            <a:spLocks noChangeArrowheads="1"/>
          </p:cNvSpPr>
          <p:nvPr/>
        </p:nvSpPr>
        <p:spPr bwMode="auto">
          <a:xfrm>
            <a:off x="7666038" y="4530228"/>
            <a:ext cx="1411287" cy="1003300"/>
          </a:xfrm>
          <a:prstGeom prst="rect">
            <a:avLst/>
          </a:prstGeom>
          <a:noFill/>
          <a:ln w="12699">
            <a:noFill/>
            <a:miter lim="800000"/>
            <a:headEnd/>
            <a:tailEnd/>
          </a:ln>
        </p:spPr>
        <p:txBody>
          <a:bodyPr wrap="none" lIns="90488" tIns="44450" rIns="90488" bIns="44450">
            <a:spAutoFit/>
          </a:bodyPr>
          <a:lstStyle/>
          <a:p>
            <a:pPr algn="ctr" eaLnBrk="0" hangingPunct="0"/>
            <a:r>
              <a:rPr lang="en-US" sz="1500" b="1" dirty="0">
                <a:latin typeface="Times New Roman" pitchFamily="18" charset="0"/>
                <a:ea typeface="MS PGothic" pitchFamily="34" charset="-128"/>
              </a:rPr>
              <a:t>Field</a:t>
            </a:r>
          </a:p>
          <a:p>
            <a:pPr algn="ctr" eaLnBrk="0" hangingPunct="0"/>
            <a:r>
              <a:rPr lang="en-US" sz="1500" b="1" dirty="0">
                <a:latin typeface="Times New Roman" pitchFamily="18" charset="0"/>
                <a:ea typeface="MS PGothic" pitchFamily="34" charset="-128"/>
              </a:rPr>
              <a:t> Detachment </a:t>
            </a:r>
          </a:p>
          <a:p>
            <a:pPr algn="ctr" eaLnBrk="0" hangingPunct="0"/>
            <a:r>
              <a:rPr lang="en-US" sz="1500" dirty="0" smtClean="0">
                <a:latin typeface="Times New Roman" pitchFamily="18" charset="0"/>
                <a:ea typeface="MS PGothic" pitchFamily="34" charset="-128"/>
              </a:rPr>
              <a:t>Karen Cash</a:t>
            </a:r>
            <a:endParaRPr lang="en-US" sz="1500" dirty="0">
              <a:latin typeface="Times New Roman" pitchFamily="18" charset="0"/>
              <a:ea typeface="MS PGothic" pitchFamily="34" charset="-128"/>
            </a:endParaRPr>
          </a:p>
          <a:p>
            <a:pPr algn="ctr" eaLnBrk="0" hangingPunct="0"/>
            <a:r>
              <a:rPr lang="en-US" sz="1500" dirty="0">
                <a:latin typeface="Times New Roman" pitchFamily="18" charset="0"/>
                <a:ea typeface="MS PGothic" pitchFamily="34" charset="-128"/>
              </a:rPr>
              <a:t>Terry Schneider</a:t>
            </a:r>
          </a:p>
        </p:txBody>
      </p:sp>
      <p:sp>
        <p:nvSpPr>
          <p:cNvPr id="50" name="Line 44"/>
          <p:cNvSpPr>
            <a:spLocks noChangeShapeType="1"/>
          </p:cNvSpPr>
          <p:nvPr/>
        </p:nvSpPr>
        <p:spPr bwMode="auto">
          <a:xfrm>
            <a:off x="4572000" y="2450700"/>
            <a:ext cx="0" cy="1905000"/>
          </a:xfrm>
          <a:prstGeom prst="line">
            <a:avLst/>
          </a:prstGeom>
          <a:noFill/>
          <a:ln w="50799">
            <a:solidFill>
              <a:schemeClr val="tx1"/>
            </a:solidFill>
            <a:round/>
            <a:headEnd/>
            <a:tailEnd/>
          </a:ln>
        </p:spPr>
        <p:txBody>
          <a:bodyPr wrap="none" anchor="ctr"/>
          <a:lstStyle/>
          <a:p>
            <a:endParaRPr lang="en-US" dirty="0"/>
          </a:p>
        </p:txBody>
      </p:sp>
      <p:sp>
        <p:nvSpPr>
          <p:cNvPr id="51" name="Line 45"/>
          <p:cNvSpPr>
            <a:spLocks noChangeShapeType="1"/>
          </p:cNvSpPr>
          <p:nvPr/>
        </p:nvSpPr>
        <p:spPr bwMode="auto">
          <a:xfrm>
            <a:off x="152400" y="4053360"/>
            <a:ext cx="8763000" cy="0"/>
          </a:xfrm>
          <a:prstGeom prst="line">
            <a:avLst/>
          </a:prstGeom>
          <a:noFill/>
          <a:ln w="12700">
            <a:solidFill>
              <a:schemeClr val="tx1"/>
            </a:solidFill>
            <a:prstDash val="dash"/>
            <a:round/>
            <a:headEnd/>
            <a:tailEnd/>
          </a:ln>
        </p:spPr>
        <p:txBody>
          <a:bodyPr/>
          <a:lstStyle/>
          <a:p>
            <a:endParaRPr lang="en-US" dirty="0"/>
          </a:p>
        </p:txBody>
      </p:sp>
      <p:sp>
        <p:nvSpPr>
          <p:cNvPr id="52" name="Text Box 46"/>
          <p:cNvSpPr txBox="1">
            <a:spLocks noChangeArrowheads="1"/>
          </p:cNvSpPr>
          <p:nvPr/>
        </p:nvSpPr>
        <p:spPr bwMode="auto">
          <a:xfrm>
            <a:off x="0" y="4021404"/>
            <a:ext cx="873125" cy="336550"/>
          </a:xfrm>
          <a:prstGeom prst="rect">
            <a:avLst/>
          </a:prstGeom>
          <a:noFill/>
          <a:ln w="9525" algn="ctr">
            <a:noFill/>
            <a:miter lim="800000"/>
            <a:headEnd/>
            <a:tailEnd/>
          </a:ln>
        </p:spPr>
        <p:txBody>
          <a:bodyPr wrap="none">
            <a:spAutoFit/>
          </a:bodyPr>
          <a:lstStyle/>
          <a:p>
            <a:pPr algn="ctr" eaLnBrk="0" hangingPunct="0"/>
            <a:r>
              <a:rPr lang="en-US" sz="1600" b="1" dirty="0">
                <a:latin typeface="Times New Roman" pitchFamily="18" charset="0"/>
                <a:ea typeface="MS PGothic" pitchFamily="34" charset="-128"/>
              </a:rPr>
              <a:t>Regions</a:t>
            </a:r>
          </a:p>
        </p:txBody>
      </p:sp>
      <p:sp>
        <p:nvSpPr>
          <p:cNvPr id="53" name="Text Box 47"/>
          <p:cNvSpPr txBox="1">
            <a:spLocks noChangeArrowheads="1"/>
          </p:cNvSpPr>
          <p:nvPr/>
        </p:nvSpPr>
        <p:spPr bwMode="auto">
          <a:xfrm>
            <a:off x="0" y="3748560"/>
            <a:ext cx="1393825" cy="336550"/>
          </a:xfrm>
          <a:prstGeom prst="rect">
            <a:avLst/>
          </a:prstGeom>
          <a:noFill/>
          <a:ln w="9525" algn="ctr">
            <a:noFill/>
            <a:miter lim="800000"/>
            <a:headEnd/>
            <a:tailEnd/>
          </a:ln>
        </p:spPr>
        <p:txBody>
          <a:bodyPr wrap="none">
            <a:spAutoFit/>
          </a:bodyPr>
          <a:lstStyle/>
          <a:p>
            <a:pPr algn="ctr" eaLnBrk="0" hangingPunct="0"/>
            <a:r>
              <a:rPr lang="en-US" sz="1600" b="1" dirty="0">
                <a:latin typeface="Times New Roman" pitchFamily="18" charset="0"/>
                <a:ea typeface="MS PGothic" pitchFamily="34" charset="-128"/>
              </a:rPr>
              <a:t>Headquarters</a:t>
            </a:r>
          </a:p>
        </p:txBody>
      </p:sp>
      <p:sp>
        <p:nvSpPr>
          <p:cNvPr id="54" name="Line 48"/>
          <p:cNvSpPr>
            <a:spLocks noChangeShapeType="1"/>
          </p:cNvSpPr>
          <p:nvPr/>
        </p:nvSpPr>
        <p:spPr bwMode="auto">
          <a:xfrm>
            <a:off x="1371600" y="2603100"/>
            <a:ext cx="6705600" cy="0"/>
          </a:xfrm>
          <a:prstGeom prst="line">
            <a:avLst/>
          </a:prstGeom>
          <a:noFill/>
          <a:ln w="50799">
            <a:solidFill>
              <a:schemeClr val="tx1"/>
            </a:solidFill>
            <a:round/>
            <a:headEnd/>
            <a:tailEnd/>
          </a:ln>
        </p:spPr>
        <p:txBody>
          <a:bodyPr wrap="none" anchor="ctr"/>
          <a:lstStyle/>
          <a:p>
            <a:endParaRPr lang="en-US" dirty="0"/>
          </a:p>
        </p:txBody>
      </p:sp>
      <p:sp>
        <p:nvSpPr>
          <p:cNvPr id="55" name="Line 49"/>
          <p:cNvSpPr>
            <a:spLocks noChangeShapeType="1"/>
          </p:cNvSpPr>
          <p:nvPr/>
        </p:nvSpPr>
        <p:spPr bwMode="auto">
          <a:xfrm>
            <a:off x="1905000" y="1610040"/>
            <a:ext cx="1295400" cy="0"/>
          </a:xfrm>
          <a:prstGeom prst="line">
            <a:avLst/>
          </a:prstGeom>
          <a:noFill/>
          <a:ln w="50799">
            <a:solidFill>
              <a:schemeClr val="tx1"/>
            </a:solidFill>
            <a:round/>
            <a:headEnd/>
            <a:tailEnd/>
          </a:ln>
        </p:spPr>
        <p:txBody>
          <a:bodyPr wrap="none" anchor="ctr"/>
          <a:lstStyle/>
          <a:p>
            <a:endParaRPr lang="en-US" dirty="0"/>
          </a:p>
        </p:txBody>
      </p:sp>
      <p:sp>
        <p:nvSpPr>
          <p:cNvPr id="56" name="Line 50"/>
          <p:cNvSpPr>
            <a:spLocks noChangeShapeType="1"/>
          </p:cNvSpPr>
          <p:nvPr/>
        </p:nvSpPr>
        <p:spPr bwMode="auto">
          <a:xfrm>
            <a:off x="5791200" y="1991040"/>
            <a:ext cx="838200" cy="0"/>
          </a:xfrm>
          <a:prstGeom prst="line">
            <a:avLst/>
          </a:prstGeom>
          <a:noFill/>
          <a:ln w="50800">
            <a:solidFill>
              <a:schemeClr val="tx1"/>
            </a:solidFill>
            <a:prstDash val="sysDot"/>
            <a:round/>
            <a:headEnd/>
            <a:tailEnd/>
          </a:ln>
        </p:spPr>
        <p:txBody>
          <a:bodyPr wrap="none" anchor="ctr"/>
          <a:lstStyle/>
          <a:p>
            <a:endParaRPr lang="en-US" dirty="0"/>
          </a:p>
        </p:txBody>
      </p:sp>
      <p:sp>
        <p:nvSpPr>
          <p:cNvPr id="57" name="Rectangle 51"/>
          <p:cNvSpPr>
            <a:spLocks noChangeArrowheads="1"/>
          </p:cNvSpPr>
          <p:nvPr/>
        </p:nvSpPr>
        <p:spPr bwMode="auto">
          <a:xfrm>
            <a:off x="7086600" y="2674029"/>
            <a:ext cx="1752600" cy="1283617"/>
          </a:xfrm>
          <a:prstGeom prst="rect">
            <a:avLst/>
          </a:prstGeom>
          <a:solidFill>
            <a:srgbClr val="B4CDFF"/>
          </a:solidFill>
          <a:ln w="12699">
            <a:solidFill>
              <a:schemeClr val="tx1"/>
            </a:solidFill>
            <a:miter lim="800000"/>
            <a:headEnd/>
            <a:tailEnd/>
          </a:ln>
          <a:effectLst>
            <a:outerShdw dist="107763" dir="2700000" algn="ctr" rotWithShape="0">
              <a:schemeClr val="folHlink"/>
            </a:outerShdw>
          </a:effectLst>
        </p:spPr>
        <p:txBody>
          <a:bodyPr wrap="none" anchor="ctr"/>
          <a:lstStyle/>
          <a:p>
            <a:pPr>
              <a:defRPr/>
            </a:pPr>
            <a:endParaRPr lang="en-US" dirty="0">
              <a:cs typeface="+mn-cs"/>
            </a:endParaRPr>
          </a:p>
        </p:txBody>
      </p:sp>
      <p:sp>
        <p:nvSpPr>
          <p:cNvPr id="58" name="Rectangle 52"/>
          <p:cNvSpPr>
            <a:spLocks noChangeArrowheads="1"/>
          </p:cNvSpPr>
          <p:nvPr/>
        </p:nvSpPr>
        <p:spPr bwMode="auto">
          <a:xfrm>
            <a:off x="7086600" y="2728464"/>
            <a:ext cx="1752600" cy="1013098"/>
          </a:xfrm>
          <a:prstGeom prst="rect">
            <a:avLst/>
          </a:prstGeom>
          <a:noFill/>
          <a:ln w="12699">
            <a:noFill/>
            <a:miter lim="800000"/>
            <a:headEnd/>
            <a:tailEnd/>
          </a:ln>
        </p:spPr>
        <p:txBody>
          <a:bodyPr wrap="square" lIns="90488" tIns="44450" rIns="90488" bIns="44450">
            <a:spAutoFit/>
          </a:bodyPr>
          <a:lstStyle/>
          <a:p>
            <a:pPr algn="ctr" eaLnBrk="0" hangingPunct="0"/>
            <a:r>
              <a:rPr lang="en-US" sz="1500" b="1" dirty="0">
                <a:latin typeface="Times New Roman" pitchFamily="18" charset="0"/>
                <a:ea typeface="MS PGothic" pitchFamily="34" charset="-128"/>
              </a:rPr>
              <a:t>Assistant Director, Integrity &amp;</a:t>
            </a:r>
          </a:p>
          <a:p>
            <a:pPr algn="ctr" eaLnBrk="0" hangingPunct="0"/>
            <a:r>
              <a:rPr lang="en-US" sz="1500" b="1" dirty="0">
                <a:latin typeface="Times New Roman" pitchFamily="18" charset="0"/>
                <a:ea typeface="MS PGothic" pitchFamily="34" charset="-128"/>
              </a:rPr>
              <a:t> Quality Assurance</a:t>
            </a:r>
          </a:p>
          <a:p>
            <a:pPr algn="ctr" eaLnBrk="0" hangingPunct="0"/>
            <a:r>
              <a:rPr lang="en-US" sz="1500" dirty="0" smtClean="0">
                <a:latin typeface="Times New Roman" pitchFamily="18" charset="0"/>
                <a:ea typeface="MS PGothic" pitchFamily="34" charset="-128"/>
              </a:rPr>
              <a:t>Gary Spjut</a:t>
            </a:r>
            <a:endParaRPr lang="en-US" sz="1200" b="1" dirty="0">
              <a:latin typeface="Times New Roman" pitchFamily="18" charset="0"/>
              <a:ea typeface="MS PGothic" pitchFamily="34" charset="-128"/>
            </a:endParaRPr>
          </a:p>
        </p:txBody>
      </p:sp>
      <p:sp>
        <p:nvSpPr>
          <p:cNvPr id="59" name="Line 53"/>
          <p:cNvSpPr>
            <a:spLocks noChangeShapeType="1"/>
          </p:cNvSpPr>
          <p:nvPr/>
        </p:nvSpPr>
        <p:spPr bwMode="auto">
          <a:xfrm>
            <a:off x="3200400" y="2603100"/>
            <a:ext cx="0" cy="228600"/>
          </a:xfrm>
          <a:prstGeom prst="line">
            <a:avLst/>
          </a:prstGeom>
          <a:noFill/>
          <a:ln w="57150">
            <a:solidFill>
              <a:schemeClr val="tx1"/>
            </a:solidFill>
            <a:round/>
            <a:headEnd/>
            <a:tailEnd/>
          </a:ln>
        </p:spPr>
        <p:txBody>
          <a:bodyPr wrap="none" anchor="ctr"/>
          <a:lstStyle/>
          <a:p>
            <a:endParaRPr lang="en-US" dirty="0"/>
          </a:p>
        </p:txBody>
      </p:sp>
      <p:sp>
        <p:nvSpPr>
          <p:cNvPr id="60" name="Rectangle 54"/>
          <p:cNvSpPr>
            <a:spLocks noChangeArrowheads="1"/>
          </p:cNvSpPr>
          <p:nvPr/>
        </p:nvSpPr>
        <p:spPr bwMode="auto">
          <a:xfrm>
            <a:off x="6629400" y="771840"/>
            <a:ext cx="2057400" cy="685800"/>
          </a:xfrm>
          <a:prstGeom prst="rect">
            <a:avLst/>
          </a:prstGeom>
          <a:solidFill>
            <a:srgbClr val="99CCFF"/>
          </a:solidFill>
          <a:ln w="12700" algn="ctr">
            <a:solidFill>
              <a:schemeClr val="tx1"/>
            </a:solidFill>
            <a:miter lim="800000"/>
            <a:headEnd/>
            <a:tailEnd/>
          </a:ln>
          <a:effectLst>
            <a:outerShdw dist="107763" dir="2700000" algn="ctr" rotWithShape="0">
              <a:srgbClr val="C9C9C9"/>
            </a:outerShdw>
          </a:effectLst>
        </p:spPr>
        <p:txBody>
          <a:bodyPr wrap="none" anchor="ctr"/>
          <a:lstStyle/>
          <a:p>
            <a:pPr algn="ctr" eaLnBrk="0" hangingPunct="0">
              <a:defRPr/>
            </a:pPr>
            <a:r>
              <a:rPr lang="en-US" sz="1500" b="1" dirty="0">
                <a:latin typeface="Times New Roman" pitchFamily="18" charset="0"/>
                <a:ea typeface="ＭＳ Ｐゴシック" charset="-128"/>
                <a:cs typeface="+mn-cs"/>
              </a:rPr>
              <a:t>Executive Officer</a:t>
            </a:r>
          </a:p>
          <a:p>
            <a:pPr algn="ctr" eaLnBrk="0" hangingPunct="0">
              <a:defRPr/>
            </a:pPr>
            <a:r>
              <a:rPr lang="en-US" sz="1500" dirty="0">
                <a:latin typeface="Times New Roman" pitchFamily="18" charset="0"/>
                <a:ea typeface="ＭＳ Ｐゴシック" charset="-128"/>
                <a:cs typeface="+mn-cs"/>
              </a:rPr>
              <a:t>Joe Garcia</a:t>
            </a:r>
          </a:p>
        </p:txBody>
      </p:sp>
      <p:sp>
        <p:nvSpPr>
          <p:cNvPr id="61" name="Line 55"/>
          <p:cNvSpPr>
            <a:spLocks noChangeShapeType="1"/>
          </p:cNvSpPr>
          <p:nvPr/>
        </p:nvSpPr>
        <p:spPr bwMode="auto">
          <a:xfrm>
            <a:off x="5778500" y="1152840"/>
            <a:ext cx="850900" cy="0"/>
          </a:xfrm>
          <a:prstGeom prst="line">
            <a:avLst/>
          </a:prstGeom>
          <a:noFill/>
          <a:ln w="50800">
            <a:solidFill>
              <a:schemeClr val="tx1"/>
            </a:solidFill>
            <a:round/>
            <a:headEnd/>
            <a:tailEnd/>
          </a:ln>
        </p:spPr>
        <p:txBody>
          <a:bodyPr wrap="square" lIns="90488" tIns="44450" rIns="90488" bIns="44450">
            <a:spAutoFit/>
          </a:bodyPr>
          <a:lstStyle/>
          <a:p>
            <a:endParaRPr lang="en-US" dirty="0"/>
          </a:p>
        </p:txBody>
      </p:sp>
      <p:sp>
        <p:nvSpPr>
          <p:cNvPr id="20" name="Rectangle 14"/>
          <p:cNvSpPr>
            <a:spLocks noChangeArrowheads="1"/>
          </p:cNvSpPr>
          <p:nvPr/>
        </p:nvSpPr>
        <p:spPr bwMode="auto">
          <a:xfrm>
            <a:off x="-66675" y="285750"/>
            <a:ext cx="9144000" cy="643766"/>
          </a:xfrm>
          <a:prstGeom prst="rect">
            <a:avLst/>
          </a:prstGeom>
          <a:noFill/>
          <a:ln w="12699">
            <a:noFill/>
            <a:miter lim="800000"/>
            <a:headEnd/>
            <a:tailEnd/>
          </a:ln>
        </p:spPr>
        <p:txBody>
          <a:bodyPr lIns="90488" tIns="44450" rIns="90488" bIns="44450">
            <a:spAutoFit/>
          </a:bodyPr>
          <a:lstStyle/>
          <a:p>
            <a:pPr algn="ctr" eaLnBrk="0" hangingPunct="0"/>
            <a:r>
              <a:rPr lang="en-US" sz="3600" b="1" dirty="0">
                <a:solidFill>
                  <a:srgbClr val="1F497D"/>
                </a:solidFill>
                <a:latin typeface="Arial"/>
                <a:cs typeface="Arial"/>
              </a:rPr>
              <a:t>DCAA</a:t>
            </a:r>
            <a:r>
              <a:rPr lang="en-US" sz="3600" b="1" dirty="0">
                <a:latin typeface="Times New Roman" pitchFamily="18" charset="0"/>
                <a:ea typeface="MS PGothic" pitchFamily="34" charset="-128"/>
              </a:rPr>
              <a:t> </a:t>
            </a:r>
            <a:r>
              <a:rPr lang="en-US" sz="3600" b="1" dirty="0">
                <a:solidFill>
                  <a:srgbClr val="1F497D"/>
                </a:solidFill>
                <a:latin typeface="Arial"/>
                <a:cs typeface="Arial"/>
              </a:rPr>
              <a:t>Organization</a:t>
            </a:r>
          </a:p>
        </p:txBody>
      </p:sp>
      <p:sp>
        <p:nvSpPr>
          <p:cNvPr id="41" name="Rectangle 35"/>
          <p:cNvSpPr>
            <a:spLocks noChangeArrowheads="1"/>
          </p:cNvSpPr>
          <p:nvPr/>
        </p:nvSpPr>
        <p:spPr bwMode="auto">
          <a:xfrm>
            <a:off x="2590800" y="2757960"/>
            <a:ext cx="1676400" cy="1006475"/>
          </a:xfrm>
          <a:prstGeom prst="rect">
            <a:avLst/>
          </a:prstGeom>
          <a:solidFill>
            <a:srgbClr val="B4CDFF"/>
          </a:solidFill>
          <a:ln w="12699">
            <a:solidFill>
              <a:schemeClr val="tx1"/>
            </a:solidFill>
            <a:miter lim="800000"/>
            <a:headEnd/>
            <a:tailEnd/>
          </a:ln>
          <a:effectLst>
            <a:outerShdw dist="107763" dir="2700000" algn="ctr" rotWithShape="0">
              <a:schemeClr val="folHlink"/>
            </a:outerShdw>
          </a:effectLst>
        </p:spPr>
        <p:txBody>
          <a:bodyPr wrap="none" anchor="ctr"/>
          <a:lstStyle/>
          <a:p>
            <a:pPr>
              <a:defRPr/>
            </a:pPr>
            <a:endParaRPr lang="en-US" dirty="0">
              <a:cs typeface="+mn-cs"/>
            </a:endParaRPr>
          </a:p>
        </p:txBody>
      </p:sp>
      <p:sp>
        <p:nvSpPr>
          <p:cNvPr id="45" name="Rectangle 39"/>
          <p:cNvSpPr>
            <a:spLocks noChangeArrowheads="1"/>
          </p:cNvSpPr>
          <p:nvPr/>
        </p:nvSpPr>
        <p:spPr bwMode="auto">
          <a:xfrm>
            <a:off x="2571433" y="2841832"/>
            <a:ext cx="1700530" cy="782265"/>
          </a:xfrm>
          <a:prstGeom prst="rect">
            <a:avLst/>
          </a:prstGeom>
          <a:noFill/>
          <a:ln w="12699">
            <a:noFill/>
            <a:miter lim="800000"/>
            <a:headEnd/>
            <a:tailEnd/>
          </a:ln>
        </p:spPr>
        <p:txBody>
          <a:bodyPr wrap="none" lIns="90488" tIns="44450" rIns="90488" bIns="44450">
            <a:spAutoFit/>
          </a:bodyPr>
          <a:lstStyle/>
          <a:p>
            <a:pPr algn="ctr" eaLnBrk="0" hangingPunct="0"/>
            <a:r>
              <a:rPr lang="en-US" sz="1500" b="1" dirty="0">
                <a:latin typeface="Times New Roman" pitchFamily="18" charset="0"/>
                <a:ea typeface="MS PGothic" pitchFamily="34" charset="-128"/>
              </a:rPr>
              <a:t>Assistant Director,</a:t>
            </a:r>
          </a:p>
          <a:p>
            <a:pPr algn="ctr" eaLnBrk="0" hangingPunct="0"/>
            <a:r>
              <a:rPr lang="en-US" sz="1500" b="1" dirty="0">
                <a:latin typeface="Times New Roman" pitchFamily="18" charset="0"/>
                <a:ea typeface="MS PGothic" pitchFamily="34" charset="-128"/>
              </a:rPr>
              <a:t>Policy &amp; </a:t>
            </a:r>
            <a:r>
              <a:rPr lang="en-US" sz="1500" b="1" dirty="0" smtClean="0">
                <a:latin typeface="Times New Roman" pitchFamily="18" charset="0"/>
                <a:ea typeface="MS PGothic" pitchFamily="34" charset="-128"/>
              </a:rPr>
              <a:t>Plans</a:t>
            </a:r>
          </a:p>
          <a:p>
            <a:pPr algn="ctr" eaLnBrk="0" hangingPunct="0"/>
            <a:r>
              <a:rPr lang="en-US" sz="1500" dirty="0" smtClean="0">
                <a:latin typeface="Times New Roman" pitchFamily="18" charset="0"/>
                <a:ea typeface="MS PGothic" pitchFamily="34" charset="-128"/>
              </a:rPr>
              <a:t>Don McKenzie</a:t>
            </a:r>
            <a:r>
              <a:rPr lang="en-US" sz="1500" b="1" dirty="0" smtClean="0">
                <a:latin typeface="Times New Roman" pitchFamily="18" charset="0"/>
                <a:ea typeface="MS PGothic" pitchFamily="34" charset="-128"/>
              </a:rPr>
              <a:t> </a:t>
            </a:r>
            <a:endParaRPr lang="en-US" sz="1500" b="1" dirty="0">
              <a:latin typeface="Times New Roman" pitchFamily="18" charset="0"/>
              <a:ea typeface="MS PGothic" pitchFamily="34" charset="-128"/>
            </a:endParaRPr>
          </a:p>
        </p:txBody>
      </p:sp>
    </p:spTree>
    <p:extLst>
      <p:ext uri="{BB962C8B-B14F-4D97-AF65-F5344CB8AC3E}">
        <p14:creationId xmlns:p14="http://schemas.microsoft.com/office/powerpoint/2010/main" val="18122004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3550"/>
            <a:ext cx="8229600" cy="994190"/>
          </a:xfrm>
        </p:spPr>
        <p:txBody>
          <a:bodyPr/>
          <a:lstStyle/>
          <a:p>
            <a:r>
              <a:rPr lang="en-US" dirty="0" smtClean="0"/>
              <a:t>Establishing Billing Rates</a:t>
            </a:r>
            <a:endParaRPr lang="en-US" dirty="0"/>
          </a:p>
        </p:txBody>
      </p:sp>
      <p:sp>
        <p:nvSpPr>
          <p:cNvPr id="3" name="Content Placeholder 2"/>
          <p:cNvSpPr>
            <a:spLocks noGrp="1"/>
          </p:cNvSpPr>
          <p:nvPr>
            <p:ph idx="1"/>
          </p:nvPr>
        </p:nvSpPr>
        <p:spPr>
          <a:xfrm>
            <a:off x="457200" y="1598637"/>
            <a:ext cx="8229600" cy="1906291"/>
          </a:xfrm>
        </p:spPr>
        <p:txBody>
          <a:bodyPr/>
          <a:lstStyle/>
          <a:p>
            <a:pPr marL="0" indent="0" algn="ctr">
              <a:buNone/>
            </a:pPr>
            <a:r>
              <a:rPr lang="en-US" sz="2800" dirty="0"/>
              <a:t>FAR 42.704(b)</a:t>
            </a:r>
          </a:p>
          <a:p>
            <a:pPr marL="0" indent="0">
              <a:buNone/>
            </a:pPr>
            <a:r>
              <a:rPr lang="en-US" sz="1700" dirty="0"/>
              <a:t>The contracting officer (or cognizant Federal agency official) or auditor shall establish billing rates on the basis of information resulting from recent review, previous rate audits or experience, or similar reliable data or experience of other contracting activities. In establishing billing rates, the contracting officer (or cognizant Federal agency official) or auditor should ensure that the billing rates are as close as possible to the final indirect cost rates anticipated for the contractor’s fiscal period, as adjusted for any unallowable costs. When the contracting officer (or cognizant Federal agency official) or auditor determines that the dollar value of contracts requiring use of billing rates does not warrant submission of a detailed billing rate proposal, the billing rates may be established by making appropriate adjustments from the prior year’s indirect cost experience to eliminate unallowable and nonrecurring costs and to reflect new or changed conditions.</a:t>
            </a:r>
          </a:p>
        </p:txBody>
      </p:sp>
      <p:sp>
        <p:nvSpPr>
          <p:cNvPr id="4" name="Slide Number Placeholder 3"/>
          <p:cNvSpPr>
            <a:spLocks noGrp="1"/>
          </p:cNvSpPr>
          <p:nvPr>
            <p:ph type="sldNum" sz="quarter" idx="4294967295"/>
          </p:nvPr>
        </p:nvSpPr>
        <p:spPr>
          <a:xfrm>
            <a:off x="8468360" y="6492875"/>
            <a:ext cx="436880" cy="365125"/>
          </a:xfrm>
          <a:prstGeom prst="rect">
            <a:avLst/>
          </a:prstGeom>
        </p:spPr>
        <p:txBody>
          <a:bodyPr/>
          <a:lstStyle/>
          <a:p>
            <a:pPr>
              <a:defRPr/>
            </a:pPr>
            <a:fld id="{7D3F3407-7730-F242-BB2D-9339F59887B4}" type="slidenum">
              <a:rPr lang="en-US" smtClean="0"/>
              <a:pPr>
                <a:defRPr/>
              </a:pPr>
              <a:t>60</a:t>
            </a:fld>
            <a:endParaRPr lang="en-US" dirty="0"/>
          </a:p>
        </p:txBody>
      </p:sp>
    </p:spTree>
    <p:extLst>
      <p:ext uri="{BB962C8B-B14F-4D97-AF65-F5344CB8AC3E}">
        <p14:creationId xmlns:p14="http://schemas.microsoft.com/office/powerpoint/2010/main" val="37355157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PBRs</a:t>
            </a:r>
            <a:endParaRPr lang="en-US" dirty="0"/>
          </a:p>
        </p:txBody>
      </p:sp>
      <p:sp>
        <p:nvSpPr>
          <p:cNvPr id="3" name="Content Placeholder 2"/>
          <p:cNvSpPr>
            <a:spLocks noGrp="1"/>
          </p:cNvSpPr>
          <p:nvPr>
            <p:ph idx="1"/>
          </p:nvPr>
        </p:nvSpPr>
        <p:spPr>
          <a:xfrm>
            <a:off x="331304" y="1470992"/>
            <a:ext cx="8355496" cy="4655172"/>
          </a:xfrm>
        </p:spPr>
        <p:txBody>
          <a:bodyPr/>
          <a:lstStyle/>
          <a:p>
            <a:pPr>
              <a:lnSpc>
                <a:spcPct val="90000"/>
              </a:lnSpc>
            </a:pPr>
            <a:r>
              <a:rPr lang="en-US" sz="2400" dirty="0" smtClean="0"/>
              <a:t>Used </a:t>
            </a:r>
            <a:r>
              <a:rPr lang="en-US" sz="2400" dirty="0"/>
              <a:t>for interim billing during the contractor’s fiscal year</a:t>
            </a:r>
          </a:p>
          <a:p>
            <a:pPr>
              <a:lnSpc>
                <a:spcPct val="90000"/>
              </a:lnSpc>
            </a:pPr>
            <a:endParaRPr lang="en-US" sz="900" dirty="0"/>
          </a:p>
          <a:p>
            <a:pPr>
              <a:lnSpc>
                <a:spcPct val="90000"/>
              </a:lnSpc>
            </a:pPr>
            <a:r>
              <a:rPr lang="en-US" sz="2400" dirty="0" smtClean="0"/>
              <a:t>Established </a:t>
            </a:r>
            <a:r>
              <a:rPr lang="en-US" sz="2400" dirty="0"/>
              <a:t>to approximate the contractor’s final </a:t>
            </a:r>
            <a:r>
              <a:rPr lang="en-US" sz="2400" dirty="0" smtClean="0"/>
              <a:t>year-  end </a:t>
            </a:r>
            <a:r>
              <a:rPr lang="en-US" sz="2400" dirty="0"/>
              <a:t>rates</a:t>
            </a:r>
          </a:p>
          <a:p>
            <a:pPr>
              <a:lnSpc>
                <a:spcPct val="90000"/>
              </a:lnSpc>
            </a:pPr>
            <a:endParaRPr lang="en-US" sz="900" dirty="0"/>
          </a:p>
          <a:p>
            <a:pPr>
              <a:lnSpc>
                <a:spcPct val="90000"/>
              </a:lnSpc>
            </a:pPr>
            <a:r>
              <a:rPr lang="en-US" sz="2400" dirty="0" smtClean="0"/>
              <a:t>Billings should be reconcilable to the cost accounts for both current and cumulative amounts claimed and comply with contract terms</a:t>
            </a:r>
          </a:p>
          <a:p>
            <a:pPr marL="0" indent="0">
              <a:lnSpc>
                <a:spcPct val="90000"/>
              </a:lnSpc>
              <a:buNone/>
            </a:pPr>
            <a:endParaRPr lang="en-US" sz="2400" dirty="0" smtClean="0"/>
          </a:p>
          <a:p>
            <a:pPr marL="0" indent="0">
              <a:lnSpc>
                <a:spcPct val="90000"/>
              </a:lnSpc>
              <a:buNone/>
            </a:pPr>
            <a:r>
              <a:rPr lang="en-US" sz="2400" dirty="0" smtClean="0"/>
              <a:t>Note: PBRs are ONLY for use in provisional billing.  They are </a:t>
            </a:r>
            <a:r>
              <a:rPr lang="en-US" sz="2400" b="1" u="sng" dirty="0" smtClean="0"/>
              <a:t>NOT</a:t>
            </a:r>
            <a:r>
              <a:rPr lang="en-US" sz="2400" dirty="0" smtClean="0"/>
              <a:t> for use in bidding/forward pricing or final indirect rates.</a:t>
            </a:r>
          </a:p>
          <a:p>
            <a:pPr>
              <a:buNone/>
            </a:pPr>
            <a:endParaRPr lang="en-US" sz="2000" dirty="0"/>
          </a:p>
        </p:txBody>
      </p:sp>
      <p:sp>
        <p:nvSpPr>
          <p:cNvPr id="4" name="Slide Number Placeholder 3"/>
          <p:cNvSpPr>
            <a:spLocks noGrp="1"/>
          </p:cNvSpPr>
          <p:nvPr>
            <p:ph type="sldNum" sz="quarter" idx="4294967295"/>
          </p:nvPr>
        </p:nvSpPr>
        <p:spPr>
          <a:xfrm>
            <a:off x="8468360" y="6492875"/>
            <a:ext cx="436880" cy="365125"/>
          </a:xfrm>
          <a:prstGeom prst="rect">
            <a:avLst/>
          </a:prstGeom>
        </p:spPr>
        <p:txBody>
          <a:bodyPr/>
          <a:lstStyle/>
          <a:p>
            <a:pPr>
              <a:defRPr/>
            </a:pPr>
            <a:fld id="{7D3F3407-7730-F242-BB2D-9339F59887B4}" type="slidenum">
              <a:rPr lang="en-US" smtClean="0"/>
              <a:pPr>
                <a:defRPr/>
              </a:pPr>
              <a:t>61</a:t>
            </a:fld>
            <a:endParaRPr lang="en-US" dirty="0"/>
          </a:p>
        </p:txBody>
      </p:sp>
    </p:spTree>
    <p:extLst>
      <p:ext uri="{BB962C8B-B14F-4D97-AF65-F5344CB8AC3E}">
        <p14:creationId xmlns:p14="http://schemas.microsoft.com/office/powerpoint/2010/main" val="14298888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Contractor Submission</a:t>
            </a:r>
            <a:endParaRPr lang="en-US" dirty="0"/>
          </a:p>
        </p:txBody>
      </p:sp>
      <p:sp>
        <p:nvSpPr>
          <p:cNvPr id="3" name="Content Placeholder 2"/>
          <p:cNvSpPr>
            <a:spLocks noGrp="1"/>
          </p:cNvSpPr>
          <p:nvPr>
            <p:ph idx="1"/>
          </p:nvPr>
        </p:nvSpPr>
        <p:spPr>
          <a:xfrm>
            <a:off x="457200" y="1507127"/>
            <a:ext cx="8447964" cy="3934441"/>
          </a:xfrm>
        </p:spPr>
        <p:txBody>
          <a:bodyPr/>
          <a:lstStyle/>
          <a:p>
            <a:r>
              <a:rPr lang="en-US" sz="2400" dirty="0" smtClean="0"/>
              <a:t>Contractors </a:t>
            </a:r>
            <a:r>
              <a:rPr lang="en-US" sz="2400" dirty="0"/>
              <a:t>are </a:t>
            </a:r>
            <a:r>
              <a:rPr lang="en-US" sz="2400" b="1" dirty="0"/>
              <a:t>STRONGLY</a:t>
            </a:r>
            <a:r>
              <a:rPr lang="en-US" sz="2400" dirty="0"/>
              <a:t> encouraged to submit a billing rate proposal to assist the responsible official in establishing </a:t>
            </a:r>
            <a:r>
              <a:rPr lang="en-US" sz="2400" dirty="0" smtClean="0"/>
              <a:t>rates</a:t>
            </a:r>
          </a:p>
          <a:p>
            <a:endParaRPr lang="en-US" sz="1400" dirty="0" smtClean="0"/>
          </a:p>
          <a:p>
            <a:r>
              <a:rPr lang="en-US" sz="2400" dirty="0" smtClean="0"/>
              <a:t>Opportunity to present and explain expected changes</a:t>
            </a:r>
          </a:p>
          <a:p>
            <a:endParaRPr lang="en-US" sz="2400" dirty="0"/>
          </a:p>
          <a:p>
            <a:pPr marL="0" indent="0">
              <a:buNone/>
            </a:pPr>
            <a:r>
              <a:rPr lang="en-US" sz="2400" dirty="0" smtClean="0"/>
              <a:t>Note:  Vouchers </a:t>
            </a:r>
            <a:r>
              <a:rPr lang="en-US" sz="2400" dirty="0"/>
              <a:t>and progress payments </a:t>
            </a:r>
            <a:r>
              <a:rPr lang="en-US" sz="2400" dirty="0" smtClean="0"/>
              <a:t>may be </a:t>
            </a:r>
            <a:r>
              <a:rPr lang="en-US" sz="2400" b="1" u="sng" dirty="0" smtClean="0"/>
              <a:t>REJECTED</a:t>
            </a:r>
            <a:r>
              <a:rPr lang="en-US" sz="2400" dirty="0" smtClean="0"/>
              <a:t> </a:t>
            </a:r>
            <a:r>
              <a:rPr lang="en-US" sz="2400" dirty="0"/>
              <a:t>if submitted without </a:t>
            </a:r>
            <a:r>
              <a:rPr lang="en-US" sz="2400" dirty="0" smtClean="0"/>
              <a:t>using properly </a:t>
            </a:r>
            <a:r>
              <a:rPr lang="en-US" sz="2400" dirty="0"/>
              <a:t>established billing rates</a:t>
            </a:r>
          </a:p>
          <a:p>
            <a:pPr>
              <a:buNone/>
            </a:pPr>
            <a:endParaRPr lang="en-US" dirty="0"/>
          </a:p>
        </p:txBody>
      </p:sp>
      <p:sp>
        <p:nvSpPr>
          <p:cNvPr id="4" name="Slide Number Placeholder 3"/>
          <p:cNvSpPr>
            <a:spLocks noGrp="1"/>
          </p:cNvSpPr>
          <p:nvPr>
            <p:ph type="sldNum" sz="quarter" idx="4294967295"/>
          </p:nvPr>
        </p:nvSpPr>
        <p:spPr>
          <a:xfrm>
            <a:off x="8468360" y="6492875"/>
            <a:ext cx="436880" cy="365125"/>
          </a:xfrm>
          <a:prstGeom prst="rect">
            <a:avLst/>
          </a:prstGeom>
        </p:spPr>
        <p:txBody>
          <a:bodyPr/>
          <a:lstStyle/>
          <a:p>
            <a:pPr>
              <a:defRPr/>
            </a:pPr>
            <a:fld id="{7D3F3407-7730-F242-BB2D-9339F59887B4}" type="slidenum">
              <a:rPr lang="en-US" smtClean="0"/>
              <a:pPr>
                <a:defRPr/>
              </a:pPr>
              <a:t>62</a:t>
            </a:fld>
            <a:endParaRPr lang="en-US" dirty="0"/>
          </a:p>
        </p:txBody>
      </p:sp>
    </p:spTree>
    <p:extLst>
      <p:ext uri="{BB962C8B-B14F-4D97-AF65-F5344CB8AC3E}">
        <p14:creationId xmlns:p14="http://schemas.microsoft.com/office/powerpoint/2010/main" val="135220930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899" y="463550"/>
            <a:ext cx="8229600" cy="1143000"/>
          </a:xfrm>
        </p:spPr>
        <p:txBody>
          <a:bodyPr/>
          <a:lstStyle/>
          <a:p>
            <a:r>
              <a:rPr lang="en-US" dirty="0" smtClean="0"/>
              <a:t>When to Submit?</a:t>
            </a:r>
            <a:endParaRPr lang="en-US" dirty="0"/>
          </a:p>
        </p:txBody>
      </p:sp>
      <p:sp>
        <p:nvSpPr>
          <p:cNvPr id="3" name="Content Placeholder 2"/>
          <p:cNvSpPr>
            <a:spLocks noGrp="1"/>
          </p:cNvSpPr>
          <p:nvPr>
            <p:ph idx="1"/>
          </p:nvPr>
        </p:nvSpPr>
        <p:spPr>
          <a:xfrm>
            <a:off x="457200" y="1606550"/>
            <a:ext cx="8229600" cy="3089436"/>
          </a:xfrm>
        </p:spPr>
        <p:txBody>
          <a:bodyPr/>
          <a:lstStyle/>
          <a:p>
            <a:pPr>
              <a:lnSpc>
                <a:spcPct val="80000"/>
              </a:lnSpc>
            </a:pPr>
            <a:r>
              <a:rPr lang="en-US" sz="2800" dirty="0"/>
              <a:t>PBRs should be submitted at least </a:t>
            </a:r>
            <a:r>
              <a:rPr lang="en-US" sz="2800" dirty="0" smtClean="0"/>
              <a:t>annually</a:t>
            </a:r>
          </a:p>
          <a:p>
            <a:pPr>
              <a:lnSpc>
                <a:spcPct val="80000"/>
              </a:lnSpc>
            </a:pPr>
            <a:endParaRPr lang="en-US" sz="900" b="1" u="sng" dirty="0"/>
          </a:p>
          <a:p>
            <a:pPr lvl="1">
              <a:lnSpc>
                <a:spcPct val="80000"/>
              </a:lnSpc>
            </a:pPr>
            <a:r>
              <a:rPr lang="en-US" sz="2400" b="1" u="sng" dirty="0" smtClean="0"/>
              <a:t>PRIOR</a:t>
            </a:r>
            <a:r>
              <a:rPr lang="en-US" sz="2400" dirty="0" smtClean="0"/>
              <a:t> </a:t>
            </a:r>
            <a:r>
              <a:rPr lang="en-US" sz="2400" dirty="0"/>
              <a:t>to the </a:t>
            </a:r>
            <a:r>
              <a:rPr lang="en-US" sz="2400" b="1" u="sng" dirty="0"/>
              <a:t>BEGINNING</a:t>
            </a:r>
            <a:r>
              <a:rPr lang="en-US" sz="2400" dirty="0"/>
              <a:t> of </a:t>
            </a:r>
            <a:r>
              <a:rPr lang="en-US" sz="2400" dirty="0" smtClean="0"/>
              <a:t>contractor fiscal year </a:t>
            </a:r>
          </a:p>
          <a:p>
            <a:pPr lvl="1">
              <a:lnSpc>
                <a:spcPct val="80000"/>
              </a:lnSpc>
            </a:pPr>
            <a:endParaRPr lang="en-US" sz="900" dirty="0" smtClean="0"/>
          </a:p>
          <a:p>
            <a:pPr marL="457200" lvl="1" indent="0" algn="ctr">
              <a:lnSpc>
                <a:spcPct val="80000"/>
              </a:lnSpc>
              <a:buNone/>
            </a:pPr>
            <a:r>
              <a:rPr lang="en-US" dirty="0" smtClean="0"/>
              <a:t>AND</a:t>
            </a:r>
          </a:p>
          <a:p>
            <a:pPr lvl="1">
              <a:lnSpc>
                <a:spcPct val="80000"/>
              </a:lnSpc>
            </a:pPr>
            <a:endParaRPr lang="en-US" sz="900" dirty="0"/>
          </a:p>
          <a:p>
            <a:pPr lvl="1">
              <a:lnSpc>
                <a:spcPct val="80000"/>
              </a:lnSpc>
            </a:pPr>
            <a:r>
              <a:rPr lang="en-US" sz="2400" dirty="0"/>
              <a:t>When established billing rates no longer represent expected final year end rates due to unforeseen </a:t>
            </a:r>
            <a:r>
              <a:rPr lang="en-US" sz="2400" dirty="0" smtClean="0"/>
              <a:t>events/circumstances</a:t>
            </a:r>
            <a:endParaRPr lang="en-US" sz="2800" b="1" u="sng" dirty="0" smtClean="0"/>
          </a:p>
          <a:p>
            <a:pPr>
              <a:lnSpc>
                <a:spcPct val="80000"/>
              </a:lnSpc>
            </a:pPr>
            <a:endParaRPr lang="en-US" sz="1600" dirty="0" smtClean="0"/>
          </a:p>
          <a:p>
            <a:pPr>
              <a:lnSpc>
                <a:spcPct val="80000"/>
              </a:lnSpc>
            </a:pPr>
            <a:endParaRPr lang="en-US" sz="1600" dirty="0" smtClean="0"/>
          </a:p>
          <a:p>
            <a:pPr marL="0" indent="0">
              <a:lnSpc>
                <a:spcPct val="80000"/>
              </a:lnSpc>
              <a:buNone/>
            </a:pPr>
            <a:r>
              <a:rPr lang="en-US" sz="2800" dirty="0" smtClean="0"/>
              <a:t>Note:  The PBR submissions </a:t>
            </a:r>
            <a:r>
              <a:rPr lang="en-US" sz="2800" dirty="0"/>
              <a:t>should represent the contractor’s </a:t>
            </a:r>
            <a:r>
              <a:rPr lang="en-US" sz="2800" dirty="0" smtClean="0"/>
              <a:t>entire fiscal year</a:t>
            </a:r>
            <a:endParaRPr lang="en-US" sz="2800" dirty="0"/>
          </a:p>
          <a:p>
            <a:pPr marL="457200" lvl="1" indent="0">
              <a:lnSpc>
                <a:spcPct val="80000"/>
              </a:lnSpc>
              <a:buNone/>
            </a:pPr>
            <a:endParaRPr lang="en-US" sz="2400" dirty="0" smtClean="0"/>
          </a:p>
        </p:txBody>
      </p:sp>
      <p:sp>
        <p:nvSpPr>
          <p:cNvPr id="4" name="Slide Number Placeholder 3"/>
          <p:cNvSpPr>
            <a:spLocks noGrp="1"/>
          </p:cNvSpPr>
          <p:nvPr>
            <p:ph type="sldNum" sz="quarter" idx="4294967295"/>
          </p:nvPr>
        </p:nvSpPr>
        <p:spPr>
          <a:xfrm>
            <a:off x="8468360" y="6492875"/>
            <a:ext cx="436880" cy="365125"/>
          </a:xfrm>
          <a:prstGeom prst="rect">
            <a:avLst/>
          </a:prstGeom>
        </p:spPr>
        <p:txBody>
          <a:bodyPr/>
          <a:lstStyle/>
          <a:p>
            <a:pPr>
              <a:defRPr/>
            </a:pPr>
            <a:fld id="{7D3F3407-7730-F242-BB2D-9339F59887B4}" type="slidenum">
              <a:rPr lang="en-US" smtClean="0"/>
              <a:pPr>
                <a:defRPr/>
              </a:pPr>
              <a:t>63</a:t>
            </a:fld>
            <a:endParaRPr lang="en-US" dirty="0"/>
          </a:p>
        </p:txBody>
      </p:sp>
    </p:spTree>
    <p:extLst>
      <p:ext uri="{BB962C8B-B14F-4D97-AF65-F5344CB8AC3E}">
        <p14:creationId xmlns:p14="http://schemas.microsoft.com/office/powerpoint/2010/main" val="16384643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Be Provided?</a:t>
            </a:r>
            <a:endParaRPr lang="en-US" dirty="0"/>
          </a:p>
        </p:txBody>
      </p:sp>
      <p:sp>
        <p:nvSpPr>
          <p:cNvPr id="3" name="Content Placeholder 2"/>
          <p:cNvSpPr>
            <a:spLocks noGrp="1"/>
          </p:cNvSpPr>
          <p:nvPr>
            <p:ph idx="1"/>
          </p:nvPr>
        </p:nvSpPr>
        <p:spPr>
          <a:xfrm>
            <a:off x="457200" y="1641248"/>
            <a:ext cx="8229600" cy="4235370"/>
          </a:xfrm>
        </p:spPr>
        <p:txBody>
          <a:bodyPr/>
          <a:lstStyle/>
          <a:p>
            <a:r>
              <a:rPr lang="en-US" sz="2400" dirty="0" smtClean="0"/>
              <a:t>Letter stating the proposed rates and period covered</a:t>
            </a:r>
          </a:p>
          <a:p>
            <a:r>
              <a:rPr lang="en-US" sz="2400" dirty="0" smtClean="0"/>
              <a:t>Proposed billing rate calculations (Pool and Base) with brief rationale</a:t>
            </a:r>
          </a:p>
          <a:p>
            <a:r>
              <a:rPr lang="en-US" sz="2400" dirty="0" smtClean="0"/>
              <a:t>Prior fiscal year (FY) pool and base</a:t>
            </a:r>
          </a:p>
          <a:p>
            <a:r>
              <a:rPr lang="en-US" sz="2400" dirty="0" smtClean="0"/>
              <a:t>Current FY to date pool and </a:t>
            </a:r>
            <a:r>
              <a:rPr lang="en-US" sz="2400" dirty="0"/>
              <a:t>base </a:t>
            </a:r>
            <a:endParaRPr lang="en-US" sz="2400" dirty="0" smtClean="0"/>
          </a:p>
          <a:p>
            <a:r>
              <a:rPr lang="en-US" sz="2400" dirty="0" smtClean="0"/>
              <a:t>Pool and base projection for remainder of current FY</a:t>
            </a:r>
          </a:p>
          <a:p>
            <a:r>
              <a:rPr lang="en-US" sz="2400" dirty="0" smtClean="0"/>
              <a:t>Upcoming FY budget pool and base, if available</a:t>
            </a:r>
          </a:p>
          <a:p>
            <a:r>
              <a:rPr lang="en-US" sz="2400" dirty="0" smtClean="0"/>
              <a:t>Comparative analysis with</a:t>
            </a:r>
            <a:r>
              <a:rPr lang="en-US" sz="2400" dirty="0" smtClean="0">
                <a:solidFill>
                  <a:srgbClr val="FF0000"/>
                </a:solidFill>
              </a:rPr>
              <a:t> </a:t>
            </a:r>
            <a:r>
              <a:rPr lang="en-US" sz="2400" dirty="0" smtClean="0"/>
              <a:t>explanation of any significant differences</a:t>
            </a:r>
          </a:p>
          <a:p>
            <a:pPr>
              <a:buNone/>
            </a:pPr>
            <a:r>
              <a:rPr lang="en-US" dirty="0" smtClean="0"/>
              <a:t> </a:t>
            </a:r>
            <a:endParaRPr lang="en-US" dirty="0"/>
          </a:p>
        </p:txBody>
      </p:sp>
      <p:sp>
        <p:nvSpPr>
          <p:cNvPr id="4" name="Slide Number Placeholder 3"/>
          <p:cNvSpPr>
            <a:spLocks noGrp="1"/>
          </p:cNvSpPr>
          <p:nvPr>
            <p:ph type="sldNum" sz="quarter" idx="4294967295"/>
          </p:nvPr>
        </p:nvSpPr>
        <p:spPr>
          <a:xfrm>
            <a:off x="8468360" y="6492875"/>
            <a:ext cx="436880" cy="365125"/>
          </a:xfrm>
          <a:prstGeom prst="rect">
            <a:avLst/>
          </a:prstGeom>
        </p:spPr>
        <p:txBody>
          <a:bodyPr/>
          <a:lstStyle/>
          <a:p>
            <a:pPr>
              <a:defRPr/>
            </a:pPr>
            <a:fld id="{7D3F3407-7730-F242-BB2D-9339F59887B4}" type="slidenum">
              <a:rPr lang="en-US" smtClean="0"/>
              <a:pPr>
                <a:defRPr/>
              </a:pPr>
              <a:t>64</a:t>
            </a:fld>
            <a:endParaRPr lang="en-US" dirty="0"/>
          </a:p>
        </p:txBody>
      </p:sp>
    </p:spTree>
    <p:extLst>
      <p:ext uri="{BB962C8B-B14F-4D97-AF65-F5344CB8AC3E}">
        <p14:creationId xmlns:p14="http://schemas.microsoft.com/office/powerpoint/2010/main" val="32576817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DCAA Review</a:t>
            </a:r>
            <a:endParaRPr lang="en-US" dirty="0"/>
          </a:p>
        </p:txBody>
      </p:sp>
      <p:sp>
        <p:nvSpPr>
          <p:cNvPr id="3" name="Content Placeholder 2"/>
          <p:cNvSpPr>
            <a:spLocks noGrp="1"/>
          </p:cNvSpPr>
          <p:nvPr>
            <p:ph idx="1"/>
          </p:nvPr>
        </p:nvSpPr>
        <p:spPr>
          <a:xfrm>
            <a:off x="457200" y="1606550"/>
            <a:ext cx="8229600" cy="4679500"/>
          </a:xfrm>
        </p:spPr>
        <p:txBody>
          <a:bodyPr/>
          <a:lstStyle/>
          <a:p>
            <a:r>
              <a:rPr lang="en-US" sz="2800" dirty="0" smtClean="0"/>
              <a:t>DCAA may perform the following procedures:</a:t>
            </a:r>
            <a:endParaRPr lang="en-US" sz="2800" strike="sngStrike" dirty="0" smtClean="0"/>
          </a:p>
          <a:p>
            <a:pPr lvl="1"/>
            <a:r>
              <a:rPr lang="en-US" sz="2400" dirty="0" smtClean="0"/>
              <a:t>Compare proposed pool and base to prior year and year-to-date pool and bases</a:t>
            </a:r>
          </a:p>
          <a:p>
            <a:pPr lvl="1"/>
            <a:r>
              <a:rPr lang="en-US" sz="2400" dirty="0" smtClean="0"/>
              <a:t>Compare proposed pool/base/rates to those submitted on incurred cost submission</a:t>
            </a:r>
          </a:p>
          <a:p>
            <a:pPr lvl="1"/>
            <a:r>
              <a:rPr lang="en-US" sz="2400" dirty="0" smtClean="0"/>
              <a:t>Review </a:t>
            </a:r>
            <a:r>
              <a:rPr lang="en-US" sz="2400" dirty="0"/>
              <a:t>trend of questioned costs in relevant incurred cost audits and consider an adjustment for unallowable expenses in calculating current year provisional billing </a:t>
            </a:r>
            <a:r>
              <a:rPr lang="en-US" sz="2400" dirty="0" smtClean="0"/>
              <a:t>rates</a:t>
            </a:r>
            <a:endParaRPr lang="en-US" sz="2000" dirty="0"/>
          </a:p>
        </p:txBody>
      </p:sp>
      <p:sp>
        <p:nvSpPr>
          <p:cNvPr id="4" name="Slide Number Placeholder 3"/>
          <p:cNvSpPr>
            <a:spLocks noGrp="1"/>
          </p:cNvSpPr>
          <p:nvPr>
            <p:ph type="sldNum" sz="quarter" idx="4294967295"/>
          </p:nvPr>
        </p:nvSpPr>
        <p:spPr>
          <a:xfrm>
            <a:off x="8468360" y="6492875"/>
            <a:ext cx="436880" cy="365125"/>
          </a:xfrm>
          <a:prstGeom prst="rect">
            <a:avLst/>
          </a:prstGeom>
        </p:spPr>
        <p:txBody>
          <a:bodyPr/>
          <a:lstStyle/>
          <a:p>
            <a:pPr>
              <a:defRPr/>
            </a:pPr>
            <a:fld id="{7D3F3407-7730-F242-BB2D-9339F59887B4}" type="slidenum">
              <a:rPr lang="en-US" smtClean="0"/>
              <a:pPr>
                <a:defRPr/>
              </a:pPr>
              <a:t>65</a:t>
            </a:fld>
            <a:endParaRPr lang="en-US" dirty="0"/>
          </a:p>
        </p:txBody>
      </p:sp>
    </p:spTree>
    <p:extLst>
      <p:ext uri="{BB962C8B-B14F-4D97-AF65-F5344CB8AC3E}">
        <p14:creationId xmlns:p14="http://schemas.microsoft.com/office/powerpoint/2010/main" val="23660806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Contractor Self-Monitoring</a:t>
            </a:r>
            <a:endParaRPr lang="en-US" dirty="0"/>
          </a:p>
        </p:txBody>
      </p:sp>
      <p:sp>
        <p:nvSpPr>
          <p:cNvPr id="3" name="Content Placeholder 2"/>
          <p:cNvSpPr>
            <a:spLocks noGrp="1"/>
          </p:cNvSpPr>
          <p:nvPr>
            <p:ph idx="1"/>
          </p:nvPr>
        </p:nvSpPr>
        <p:spPr>
          <a:xfrm>
            <a:off x="457200" y="1640552"/>
            <a:ext cx="8448040" cy="4488105"/>
          </a:xfrm>
        </p:spPr>
        <p:txBody>
          <a:bodyPr/>
          <a:lstStyle/>
          <a:p>
            <a:pPr>
              <a:lnSpc>
                <a:spcPct val="80000"/>
              </a:lnSpc>
            </a:pPr>
            <a:r>
              <a:rPr lang="en-US" sz="2800" dirty="0" smtClean="0"/>
              <a:t>Periodically throughout the year </a:t>
            </a:r>
          </a:p>
          <a:p>
            <a:pPr lvl="1">
              <a:lnSpc>
                <a:spcPct val="80000"/>
              </a:lnSpc>
            </a:pPr>
            <a:r>
              <a:rPr lang="en-US" sz="2400" dirty="0"/>
              <a:t>Throughout the year</a:t>
            </a:r>
          </a:p>
          <a:p>
            <a:pPr lvl="1">
              <a:lnSpc>
                <a:spcPct val="80000"/>
              </a:lnSpc>
            </a:pPr>
            <a:r>
              <a:rPr lang="en-US" sz="2400" dirty="0"/>
              <a:t>Immediately after year-end</a:t>
            </a:r>
          </a:p>
          <a:p>
            <a:pPr lvl="1">
              <a:lnSpc>
                <a:spcPct val="80000"/>
              </a:lnSpc>
            </a:pPr>
            <a:r>
              <a:rPr lang="en-US" sz="2400" dirty="0" smtClean="0"/>
              <a:t>Upon </a:t>
            </a:r>
            <a:r>
              <a:rPr lang="en-US" sz="2400" dirty="0"/>
              <a:t>submission of the final indirect rate proposal</a:t>
            </a:r>
          </a:p>
          <a:p>
            <a:pPr>
              <a:lnSpc>
                <a:spcPct val="80000"/>
              </a:lnSpc>
            </a:pPr>
            <a:endParaRPr lang="en-US" sz="1000" dirty="0" smtClean="0"/>
          </a:p>
          <a:p>
            <a:pPr>
              <a:lnSpc>
                <a:spcPct val="80000"/>
              </a:lnSpc>
            </a:pPr>
            <a:r>
              <a:rPr lang="en-US" sz="2800" dirty="0" smtClean="0"/>
              <a:t>PBRs </a:t>
            </a:r>
            <a:r>
              <a:rPr lang="en-US" sz="2800" dirty="0"/>
              <a:t>may be adjusted by either party at any time to prevent substantial under or over payment – FAR 42.704(c).</a:t>
            </a:r>
          </a:p>
          <a:p>
            <a:pPr>
              <a:lnSpc>
                <a:spcPct val="80000"/>
              </a:lnSpc>
            </a:pPr>
            <a:endParaRPr lang="en-US" sz="1400" dirty="0" smtClean="0"/>
          </a:p>
          <a:p>
            <a:pPr>
              <a:lnSpc>
                <a:spcPct val="80000"/>
              </a:lnSpc>
            </a:pPr>
            <a:r>
              <a:rPr lang="en-US" sz="2800" dirty="0" smtClean="0"/>
              <a:t>If </a:t>
            </a:r>
            <a:r>
              <a:rPr lang="en-US" sz="2800" dirty="0"/>
              <a:t>PBRs are adjusted, the contractor should submit adjustment vouchers accordingly</a:t>
            </a:r>
          </a:p>
        </p:txBody>
      </p:sp>
      <p:sp>
        <p:nvSpPr>
          <p:cNvPr id="4" name="Slide Number Placeholder 3"/>
          <p:cNvSpPr>
            <a:spLocks noGrp="1"/>
          </p:cNvSpPr>
          <p:nvPr>
            <p:ph type="sldNum" sz="quarter" idx="4294967295"/>
          </p:nvPr>
        </p:nvSpPr>
        <p:spPr>
          <a:xfrm>
            <a:off x="8468360" y="6492875"/>
            <a:ext cx="436880" cy="365125"/>
          </a:xfrm>
          <a:prstGeom prst="rect">
            <a:avLst/>
          </a:prstGeom>
        </p:spPr>
        <p:txBody>
          <a:bodyPr/>
          <a:lstStyle/>
          <a:p>
            <a:pPr>
              <a:defRPr/>
            </a:pPr>
            <a:fld id="{7D3F3407-7730-F242-BB2D-9339F59887B4}" type="slidenum">
              <a:rPr lang="en-US" smtClean="0"/>
              <a:pPr>
                <a:defRPr/>
              </a:pPr>
              <a:t>66</a:t>
            </a:fld>
            <a:endParaRPr lang="en-US" dirty="0"/>
          </a:p>
        </p:txBody>
      </p:sp>
    </p:spTree>
    <p:extLst>
      <p:ext uri="{BB962C8B-B14F-4D97-AF65-F5344CB8AC3E}">
        <p14:creationId xmlns:p14="http://schemas.microsoft.com/office/powerpoint/2010/main" val="2898952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Adjustment</a:t>
            </a:r>
            <a:endParaRPr lang="en-US" dirty="0"/>
          </a:p>
        </p:txBody>
      </p:sp>
      <p:sp>
        <p:nvSpPr>
          <p:cNvPr id="3" name="Content Placeholder 2"/>
          <p:cNvSpPr>
            <a:spLocks noGrp="1"/>
          </p:cNvSpPr>
          <p:nvPr>
            <p:ph idx="1"/>
          </p:nvPr>
        </p:nvSpPr>
        <p:spPr>
          <a:xfrm>
            <a:off x="457200" y="1444859"/>
            <a:ext cx="8229600" cy="4519613"/>
          </a:xfrm>
        </p:spPr>
        <p:txBody>
          <a:bodyPr/>
          <a:lstStyle/>
          <a:p>
            <a:pPr marL="342900" lvl="1" indent="-342900">
              <a:lnSpc>
                <a:spcPct val="80000"/>
              </a:lnSpc>
            </a:pPr>
            <a:r>
              <a:rPr lang="en-US" dirty="0"/>
              <a:t>Submit a letter with new </a:t>
            </a:r>
            <a:r>
              <a:rPr lang="en-US" dirty="0" smtClean="0"/>
              <a:t>rates, an </a:t>
            </a:r>
            <a:r>
              <a:rPr lang="en-US" dirty="0"/>
              <a:t>explanation as to what caused the </a:t>
            </a:r>
            <a:r>
              <a:rPr lang="en-US" dirty="0" smtClean="0"/>
              <a:t>change, and with </a:t>
            </a:r>
            <a:r>
              <a:rPr lang="en-US" dirty="0"/>
              <a:t>supporting </a:t>
            </a:r>
            <a:r>
              <a:rPr lang="en-US" dirty="0" smtClean="0"/>
              <a:t>data</a:t>
            </a:r>
          </a:p>
          <a:p>
            <a:pPr marL="342900" lvl="1" indent="-342900">
              <a:lnSpc>
                <a:spcPct val="80000"/>
              </a:lnSpc>
            </a:pPr>
            <a:endParaRPr lang="en-US" sz="900" dirty="0" smtClean="0"/>
          </a:p>
          <a:p>
            <a:pPr>
              <a:lnSpc>
                <a:spcPct val="80000"/>
              </a:lnSpc>
            </a:pPr>
            <a:r>
              <a:rPr lang="en-US" sz="2800" dirty="0" smtClean="0"/>
              <a:t>If DCAA/DCMA has NOT issued a memo:</a:t>
            </a:r>
          </a:p>
          <a:p>
            <a:pPr lvl="1">
              <a:lnSpc>
                <a:spcPct val="80000"/>
              </a:lnSpc>
            </a:pPr>
            <a:r>
              <a:rPr lang="en-US" sz="2400" dirty="0" smtClean="0"/>
              <a:t>Begin using the new rates immediately</a:t>
            </a:r>
          </a:p>
          <a:p>
            <a:pPr lvl="1">
              <a:lnSpc>
                <a:spcPct val="80000"/>
              </a:lnSpc>
            </a:pPr>
            <a:endParaRPr lang="en-US" sz="900" dirty="0"/>
          </a:p>
          <a:p>
            <a:pPr>
              <a:lnSpc>
                <a:spcPct val="80000"/>
              </a:lnSpc>
            </a:pPr>
            <a:r>
              <a:rPr lang="en-US" sz="2800" dirty="0" smtClean="0"/>
              <a:t>If DCAA/DCMA HAS issued a memo:</a:t>
            </a:r>
          </a:p>
          <a:p>
            <a:pPr lvl="1">
              <a:lnSpc>
                <a:spcPct val="80000"/>
              </a:lnSpc>
            </a:pPr>
            <a:r>
              <a:rPr lang="en-US" sz="2400" dirty="0" smtClean="0"/>
              <a:t>Continue using the rates as listed on the memo unless you receive a new memo from DCAA/DCMA</a:t>
            </a:r>
          </a:p>
          <a:p>
            <a:pPr lvl="2">
              <a:lnSpc>
                <a:spcPct val="80000"/>
              </a:lnSpc>
            </a:pPr>
            <a:r>
              <a:rPr lang="en-US" sz="2000" dirty="0" smtClean="0"/>
              <a:t>Please contact your cognizant office if you have concerns</a:t>
            </a:r>
          </a:p>
          <a:p>
            <a:pPr>
              <a:lnSpc>
                <a:spcPct val="80000"/>
              </a:lnSpc>
            </a:pPr>
            <a:endParaRPr lang="en-US" sz="900" dirty="0" smtClean="0"/>
          </a:p>
          <a:p>
            <a:pPr marL="0" indent="0">
              <a:lnSpc>
                <a:spcPct val="80000"/>
              </a:lnSpc>
              <a:buNone/>
            </a:pPr>
            <a:r>
              <a:rPr lang="en-US" sz="2800" dirty="0" smtClean="0"/>
              <a:t>NOTE:  If PBRs are adjusted, use the new rate on the current year </a:t>
            </a:r>
            <a:r>
              <a:rPr lang="en-US" sz="2800" b="1" u="sng" dirty="0" smtClean="0"/>
              <a:t>cumulative</a:t>
            </a:r>
            <a:r>
              <a:rPr lang="en-US" sz="2800" dirty="0" smtClean="0"/>
              <a:t> expenses</a:t>
            </a:r>
            <a:endParaRPr lang="en-US" dirty="0"/>
          </a:p>
        </p:txBody>
      </p:sp>
      <p:sp>
        <p:nvSpPr>
          <p:cNvPr id="4" name="Slide Number Placeholder 3"/>
          <p:cNvSpPr>
            <a:spLocks noGrp="1"/>
          </p:cNvSpPr>
          <p:nvPr>
            <p:ph type="sldNum" sz="quarter" idx="4294967295"/>
          </p:nvPr>
        </p:nvSpPr>
        <p:spPr>
          <a:xfrm>
            <a:off x="8468360" y="6492875"/>
            <a:ext cx="436880" cy="365125"/>
          </a:xfrm>
          <a:prstGeom prst="rect">
            <a:avLst/>
          </a:prstGeom>
        </p:spPr>
        <p:txBody>
          <a:bodyPr/>
          <a:lstStyle/>
          <a:p>
            <a:pPr>
              <a:defRPr/>
            </a:pPr>
            <a:fld id="{7D3F3407-7730-F242-BB2D-9339F59887B4}" type="slidenum">
              <a:rPr lang="en-US" smtClean="0"/>
              <a:pPr>
                <a:defRPr/>
              </a:pPr>
              <a:t>67</a:t>
            </a:fld>
            <a:endParaRPr lang="en-US" dirty="0"/>
          </a:p>
        </p:txBody>
      </p:sp>
    </p:spTree>
    <p:extLst>
      <p:ext uri="{BB962C8B-B14F-4D97-AF65-F5344CB8AC3E}">
        <p14:creationId xmlns:p14="http://schemas.microsoft.com/office/powerpoint/2010/main" val="29945819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Deficiencies</a:t>
            </a:r>
            <a:endParaRPr lang="en-US" dirty="0"/>
          </a:p>
        </p:txBody>
      </p:sp>
      <p:sp>
        <p:nvSpPr>
          <p:cNvPr id="3" name="Content Placeholder 2"/>
          <p:cNvSpPr>
            <a:spLocks noGrp="1"/>
          </p:cNvSpPr>
          <p:nvPr>
            <p:ph idx="1"/>
          </p:nvPr>
        </p:nvSpPr>
        <p:spPr>
          <a:xfrm>
            <a:off x="357809" y="1630484"/>
            <a:ext cx="8328991" cy="4641920"/>
          </a:xfrm>
        </p:spPr>
        <p:txBody>
          <a:bodyPr/>
          <a:lstStyle/>
          <a:p>
            <a:r>
              <a:rPr lang="en-US" sz="2800" dirty="0" smtClean="0"/>
              <a:t>Waiting until completion of the final indirect rate proposal to submit proposed PBR</a:t>
            </a:r>
          </a:p>
          <a:p>
            <a:endParaRPr lang="en-US" sz="1000" dirty="0" smtClean="0"/>
          </a:p>
          <a:p>
            <a:r>
              <a:rPr lang="en-US" sz="2800" dirty="0" smtClean="0"/>
              <a:t>Unable to support proposed significant rate changes</a:t>
            </a:r>
          </a:p>
          <a:p>
            <a:endParaRPr lang="en-US" sz="1000" dirty="0" smtClean="0"/>
          </a:p>
          <a:p>
            <a:r>
              <a:rPr lang="en-US" sz="2800" dirty="0" smtClean="0"/>
              <a:t>Delayed </a:t>
            </a:r>
            <a:r>
              <a:rPr lang="en-US" sz="2800" dirty="0"/>
              <a:t>response to DCAA information </a:t>
            </a:r>
            <a:r>
              <a:rPr lang="en-US" sz="2800" dirty="0" smtClean="0"/>
              <a:t>requests</a:t>
            </a:r>
            <a:endParaRPr lang="en-US" sz="2800" dirty="0"/>
          </a:p>
        </p:txBody>
      </p:sp>
      <p:sp>
        <p:nvSpPr>
          <p:cNvPr id="4" name="Slide Number Placeholder 3"/>
          <p:cNvSpPr>
            <a:spLocks noGrp="1"/>
          </p:cNvSpPr>
          <p:nvPr>
            <p:ph type="sldNum" sz="quarter" idx="4294967295"/>
          </p:nvPr>
        </p:nvSpPr>
        <p:spPr>
          <a:xfrm>
            <a:off x="8468360" y="6492875"/>
            <a:ext cx="436880" cy="365125"/>
          </a:xfrm>
          <a:prstGeom prst="rect">
            <a:avLst/>
          </a:prstGeom>
        </p:spPr>
        <p:txBody>
          <a:bodyPr/>
          <a:lstStyle/>
          <a:p>
            <a:pPr>
              <a:defRPr/>
            </a:pPr>
            <a:fld id="{7D3F3407-7730-F242-BB2D-9339F59887B4}" type="slidenum">
              <a:rPr lang="en-US" smtClean="0"/>
              <a:pPr>
                <a:defRPr/>
              </a:pPr>
              <a:t>68</a:t>
            </a:fld>
            <a:endParaRPr lang="en-US" dirty="0"/>
          </a:p>
        </p:txBody>
      </p:sp>
    </p:spTree>
    <p:extLst>
      <p:ext uri="{BB962C8B-B14F-4D97-AF65-F5344CB8AC3E}">
        <p14:creationId xmlns:p14="http://schemas.microsoft.com/office/powerpoint/2010/main" val="12622279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Deficiencies</a:t>
            </a:r>
            <a:endParaRPr lang="en-US" dirty="0"/>
          </a:p>
        </p:txBody>
      </p:sp>
      <p:sp>
        <p:nvSpPr>
          <p:cNvPr id="3" name="Content Placeholder 2"/>
          <p:cNvSpPr>
            <a:spLocks noGrp="1"/>
          </p:cNvSpPr>
          <p:nvPr>
            <p:ph idx="1"/>
          </p:nvPr>
        </p:nvSpPr>
        <p:spPr>
          <a:xfrm>
            <a:off x="357809" y="1657779"/>
            <a:ext cx="8328991" cy="4641920"/>
          </a:xfrm>
        </p:spPr>
        <p:txBody>
          <a:bodyPr/>
          <a:lstStyle/>
          <a:p>
            <a:r>
              <a:rPr lang="en-US" sz="2800" dirty="0" smtClean="0"/>
              <a:t>Consistent over/under estimations</a:t>
            </a:r>
          </a:p>
          <a:p>
            <a:endParaRPr lang="en-US" sz="1000" dirty="0" smtClean="0"/>
          </a:p>
          <a:p>
            <a:r>
              <a:rPr lang="en-US" sz="2800" dirty="0" smtClean="0"/>
              <a:t>Using PBR as proposal rates for potential contracts</a:t>
            </a:r>
          </a:p>
          <a:p>
            <a:endParaRPr lang="en-US" sz="1000" dirty="0" smtClean="0"/>
          </a:p>
          <a:p>
            <a:r>
              <a:rPr lang="en-US" sz="2800" dirty="0" smtClean="0"/>
              <a:t>Not using correct PBRs on vouchers</a:t>
            </a:r>
          </a:p>
          <a:p>
            <a:endParaRPr lang="en-US" sz="1000" dirty="0" smtClean="0"/>
          </a:p>
          <a:p>
            <a:r>
              <a:rPr lang="en-US" sz="2800" dirty="0" smtClean="0"/>
              <a:t>If a </a:t>
            </a:r>
            <a:r>
              <a:rPr lang="en-US" sz="2800" dirty="0"/>
              <a:t>contract outlines a set of maximum indirect rates a PBR </a:t>
            </a:r>
            <a:r>
              <a:rPr lang="en-US" sz="2800" b="1" u="sng" dirty="0" smtClean="0"/>
              <a:t>MUST</a:t>
            </a:r>
            <a:r>
              <a:rPr lang="en-US" sz="2800" dirty="0" smtClean="0"/>
              <a:t> </a:t>
            </a:r>
            <a:r>
              <a:rPr lang="en-US" sz="2800" dirty="0"/>
              <a:t>still be established</a:t>
            </a:r>
          </a:p>
          <a:p>
            <a:endParaRPr lang="en-US" sz="2800" dirty="0" smtClean="0"/>
          </a:p>
        </p:txBody>
      </p:sp>
      <p:sp>
        <p:nvSpPr>
          <p:cNvPr id="4" name="Slide Number Placeholder 3"/>
          <p:cNvSpPr>
            <a:spLocks noGrp="1"/>
          </p:cNvSpPr>
          <p:nvPr>
            <p:ph type="sldNum" sz="quarter" idx="4294967295"/>
          </p:nvPr>
        </p:nvSpPr>
        <p:spPr>
          <a:xfrm>
            <a:off x="8468360" y="6492875"/>
            <a:ext cx="436880" cy="365125"/>
          </a:xfrm>
          <a:prstGeom prst="rect">
            <a:avLst/>
          </a:prstGeom>
        </p:spPr>
        <p:txBody>
          <a:bodyPr/>
          <a:lstStyle/>
          <a:p>
            <a:pPr>
              <a:defRPr/>
            </a:pPr>
            <a:fld id="{7D3F3407-7730-F242-BB2D-9339F59887B4}" type="slidenum">
              <a:rPr lang="en-US" smtClean="0"/>
              <a:pPr>
                <a:defRPr/>
              </a:pPr>
              <a:t>69</a:t>
            </a:fld>
            <a:endParaRPr lang="en-US" dirty="0"/>
          </a:p>
        </p:txBody>
      </p:sp>
    </p:spTree>
    <p:extLst>
      <p:ext uri="{BB962C8B-B14F-4D97-AF65-F5344CB8AC3E}">
        <p14:creationId xmlns:p14="http://schemas.microsoft.com/office/powerpoint/2010/main" val="4029862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Liaison Advisor</a:t>
            </a:r>
            <a:endParaRPr lang="en-US" dirty="0"/>
          </a:p>
        </p:txBody>
      </p:sp>
      <p:sp>
        <p:nvSpPr>
          <p:cNvPr id="3" name="Content Placeholder 2"/>
          <p:cNvSpPr>
            <a:spLocks noGrp="1"/>
          </p:cNvSpPr>
          <p:nvPr>
            <p:ph idx="1"/>
          </p:nvPr>
        </p:nvSpPr>
        <p:spPr/>
        <p:txBody>
          <a:bodyPr/>
          <a:lstStyle/>
          <a:p>
            <a:pPr marL="0" indent="0">
              <a:buNone/>
            </a:pPr>
            <a:r>
              <a:rPr lang="en-GB" dirty="0"/>
              <a:t>DCAA's FLAs are auditing professionals assigned to buying commands and are DCAA's principal point of contact at the commands. The FLA's duties range from expediting advisory audit reports to on-the-spot consultation on complex financial and accounting matter related to contract costs.</a:t>
            </a:r>
            <a:endParaRPr lang="en-US" dirty="0"/>
          </a:p>
        </p:txBody>
      </p:sp>
    </p:spTree>
    <p:extLst>
      <p:ext uri="{BB962C8B-B14F-4D97-AF65-F5344CB8AC3E}">
        <p14:creationId xmlns:p14="http://schemas.microsoft.com/office/powerpoint/2010/main" val="6043038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Deficiencies</a:t>
            </a:r>
            <a:endParaRPr lang="en-US" dirty="0"/>
          </a:p>
        </p:txBody>
      </p:sp>
      <p:sp>
        <p:nvSpPr>
          <p:cNvPr id="3" name="Content Placeholder 2"/>
          <p:cNvSpPr>
            <a:spLocks noGrp="1"/>
          </p:cNvSpPr>
          <p:nvPr>
            <p:ph idx="1"/>
          </p:nvPr>
        </p:nvSpPr>
        <p:spPr>
          <a:xfrm>
            <a:off x="357809" y="1702084"/>
            <a:ext cx="8328991" cy="4641920"/>
          </a:xfrm>
        </p:spPr>
        <p:txBody>
          <a:bodyPr/>
          <a:lstStyle/>
          <a:p>
            <a:r>
              <a:rPr lang="en-US" sz="2800" dirty="0" smtClean="0"/>
              <a:t>Failure to remove unallowable costs from the billing rate projections</a:t>
            </a:r>
          </a:p>
          <a:p>
            <a:endParaRPr lang="en-US" sz="1000" dirty="0" smtClean="0"/>
          </a:p>
          <a:p>
            <a:r>
              <a:rPr lang="en-US" sz="2800" dirty="0" smtClean="0"/>
              <a:t>Failure to adjust provisional billing rates based on actual experience:</a:t>
            </a:r>
          </a:p>
          <a:p>
            <a:pPr lvl="1"/>
            <a:r>
              <a:rPr lang="en-US" sz="2400" dirty="0" smtClean="0"/>
              <a:t>Before year end, if there are known or reasonably anticipated significant variances</a:t>
            </a:r>
          </a:p>
          <a:p>
            <a:pPr lvl="1"/>
            <a:r>
              <a:rPr lang="en-US" sz="2400" dirty="0" smtClean="0"/>
              <a:t>After year end once actual rates, net of unallowable expenses, are calculated</a:t>
            </a:r>
            <a:endParaRPr lang="en-US" sz="2400" strike="sngStrike" dirty="0" smtClean="0"/>
          </a:p>
        </p:txBody>
      </p:sp>
      <p:sp>
        <p:nvSpPr>
          <p:cNvPr id="4" name="Slide Number Placeholder 3"/>
          <p:cNvSpPr>
            <a:spLocks noGrp="1"/>
          </p:cNvSpPr>
          <p:nvPr>
            <p:ph type="sldNum" sz="quarter" idx="4294967295"/>
          </p:nvPr>
        </p:nvSpPr>
        <p:spPr>
          <a:xfrm>
            <a:off x="8468360" y="6492875"/>
            <a:ext cx="436880" cy="365125"/>
          </a:xfrm>
          <a:prstGeom prst="rect">
            <a:avLst/>
          </a:prstGeom>
        </p:spPr>
        <p:txBody>
          <a:bodyPr/>
          <a:lstStyle/>
          <a:p>
            <a:pPr>
              <a:defRPr/>
            </a:pPr>
            <a:fld id="{7D3F3407-7730-F242-BB2D-9339F59887B4}" type="slidenum">
              <a:rPr lang="en-US" smtClean="0"/>
              <a:pPr>
                <a:defRPr/>
              </a:pPr>
              <a:t>70</a:t>
            </a:fld>
            <a:endParaRPr lang="en-US" dirty="0"/>
          </a:p>
        </p:txBody>
      </p:sp>
    </p:spTree>
    <p:extLst>
      <p:ext uri="{BB962C8B-B14F-4D97-AF65-F5344CB8AC3E}">
        <p14:creationId xmlns:p14="http://schemas.microsoft.com/office/powerpoint/2010/main" val="204640417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468360" y="6492875"/>
            <a:ext cx="436880" cy="365125"/>
          </a:xfrm>
          <a:prstGeom prst="rect">
            <a:avLst/>
          </a:prstGeom>
        </p:spPr>
        <p:txBody>
          <a:bodyPr/>
          <a:lstStyle/>
          <a:p>
            <a:pPr>
              <a:defRPr/>
            </a:pPr>
            <a:fld id="{7D3F3407-7730-F242-BB2D-9339F59887B4}" type="slidenum">
              <a:rPr lang="en-US" smtClean="0"/>
              <a:pPr>
                <a:defRPr/>
              </a:pPr>
              <a:t>71</a:t>
            </a:fld>
            <a:endParaRPr lang="en-US" dirty="0"/>
          </a:p>
        </p:txBody>
      </p:sp>
      <p:sp>
        <p:nvSpPr>
          <p:cNvPr id="5" name="Title 1"/>
          <p:cNvSpPr txBox="1">
            <a:spLocks/>
          </p:cNvSpPr>
          <p:nvPr/>
        </p:nvSpPr>
        <p:spPr bwMode="auto">
          <a:xfrm>
            <a:off x="685800" y="2130425"/>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baseline="0">
                <a:solidFill>
                  <a:schemeClr val="tx2"/>
                </a:solidFill>
                <a:latin typeface="+mj-lt"/>
                <a:ea typeface="ＭＳ Ｐゴシック" pitchFamily="-83" charset="-128"/>
                <a:cs typeface="ＭＳ Ｐゴシック" pitchFamily="-83" charset="-128"/>
              </a:defRPr>
            </a:lvl1pPr>
            <a:lvl2pPr algn="ctr" defTabSz="457200" rtl="0" eaLnBrk="1" fontAlgn="base" hangingPunct="1">
              <a:spcBef>
                <a:spcPct val="0"/>
              </a:spcBef>
              <a:spcAft>
                <a:spcPct val="0"/>
              </a:spcAft>
              <a:defRPr sz="4400">
                <a:solidFill>
                  <a:schemeClr val="tx2"/>
                </a:solidFill>
                <a:latin typeface="Calibri" pitchFamily="-83" charset="0"/>
                <a:ea typeface="ＭＳ Ｐゴシック" pitchFamily="-83" charset="-128"/>
                <a:cs typeface="ＭＳ Ｐゴシック" pitchFamily="-83" charset="-128"/>
              </a:defRPr>
            </a:lvl2pPr>
            <a:lvl3pPr algn="ctr" defTabSz="457200" rtl="0" eaLnBrk="1" fontAlgn="base" hangingPunct="1">
              <a:spcBef>
                <a:spcPct val="0"/>
              </a:spcBef>
              <a:spcAft>
                <a:spcPct val="0"/>
              </a:spcAft>
              <a:defRPr sz="4400">
                <a:solidFill>
                  <a:schemeClr val="tx2"/>
                </a:solidFill>
                <a:latin typeface="Calibri" pitchFamily="-83" charset="0"/>
                <a:ea typeface="ＭＳ Ｐゴシック" pitchFamily="-83" charset="-128"/>
                <a:cs typeface="ＭＳ Ｐゴシック" pitchFamily="-83" charset="-128"/>
              </a:defRPr>
            </a:lvl3pPr>
            <a:lvl4pPr algn="ctr" defTabSz="457200" rtl="0" eaLnBrk="1" fontAlgn="base" hangingPunct="1">
              <a:spcBef>
                <a:spcPct val="0"/>
              </a:spcBef>
              <a:spcAft>
                <a:spcPct val="0"/>
              </a:spcAft>
              <a:defRPr sz="4400">
                <a:solidFill>
                  <a:schemeClr val="tx2"/>
                </a:solidFill>
                <a:latin typeface="Calibri" pitchFamily="-83" charset="0"/>
                <a:ea typeface="ＭＳ Ｐゴシック" pitchFamily="-83" charset="-128"/>
                <a:cs typeface="ＭＳ Ｐゴシック" pitchFamily="-83" charset="-128"/>
              </a:defRPr>
            </a:lvl4pPr>
            <a:lvl5pPr algn="ctr" defTabSz="457200" rtl="0" eaLnBrk="1" fontAlgn="base" hangingPunct="1">
              <a:spcBef>
                <a:spcPct val="0"/>
              </a:spcBef>
              <a:spcAft>
                <a:spcPct val="0"/>
              </a:spcAft>
              <a:defRPr sz="4400">
                <a:solidFill>
                  <a:schemeClr val="tx2"/>
                </a:solidFill>
                <a:latin typeface="Calibri" pitchFamily="-83" charset="0"/>
                <a:ea typeface="ＭＳ Ｐゴシック" pitchFamily="-83" charset="-128"/>
                <a:cs typeface="ＭＳ Ｐゴシック" pitchFamily="-83" charset="-128"/>
              </a:defRPr>
            </a:lvl5pPr>
            <a:lvl6pPr marL="457200" algn="ctr" defTabSz="457200" rtl="0" eaLnBrk="1" fontAlgn="base" hangingPunct="1">
              <a:spcBef>
                <a:spcPct val="0"/>
              </a:spcBef>
              <a:spcAft>
                <a:spcPct val="0"/>
              </a:spcAft>
              <a:defRPr sz="4400">
                <a:solidFill>
                  <a:schemeClr val="tx2"/>
                </a:solidFill>
                <a:latin typeface="Calibri" pitchFamily="-83" charset="0"/>
                <a:ea typeface="ＭＳ Ｐゴシック" pitchFamily="-83" charset="-128"/>
                <a:cs typeface="ＭＳ Ｐゴシック" pitchFamily="-83" charset="-128"/>
              </a:defRPr>
            </a:lvl6pPr>
            <a:lvl7pPr marL="914400" algn="ctr" defTabSz="457200" rtl="0" eaLnBrk="1" fontAlgn="base" hangingPunct="1">
              <a:spcBef>
                <a:spcPct val="0"/>
              </a:spcBef>
              <a:spcAft>
                <a:spcPct val="0"/>
              </a:spcAft>
              <a:defRPr sz="4400">
                <a:solidFill>
                  <a:schemeClr val="tx2"/>
                </a:solidFill>
                <a:latin typeface="Calibri" pitchFamily="-83" charset="0"/>
                <a:ea typeface="ＭＳ Ｐゴシック" pitchFamily="-83" charset="-128"/>
                <a:cs typeface="ＭＳ Ｐゴシック" pitchFamily="-83" charset="-128"/>
              </a:defRPr>
            </a:lvl7pPr>
            <a:lvl8pPr marL="1371600" algn="ctr" defTabSz="457200" rtl="0" eaLnBrk="1" fontAlgn="base" hangingPunct="1">
              <a:spcBef>
                <a:spcPct val="0"/>
              </a:spcBef>
              <a:spcAft>
                <a:spcPct val="0"/>
              </a:spcAft>
              <a:defRPr sz="4400">
                <a:solidFill>
                  <a:schemeClr val="tx2"/>
                </a:solidFill>
                <a:latin typeface="Calibri" pitchFamily="-83" charset="0"/>
                <a:ea typeface="ＭＳ Ｐゴシック" pitchFamily="-83" charset="-128"/>
                <a:cs typeface="ＭＳ Ｐゴシック" pitchFamily="-83" charset="-128"/>
              </a:defRPr>
            </a:lvl8pPr>
            <a:lvl9pPr marL="1828800" algn="ctr" defTabSz="457200" rtl="0" eaLnBrk="1" fontAlgn="base" hangingPunct="1">
              <a:spcBef>
                <a:spcPct val="0"/>
              </a:spcBef>
              <a:spcAft>
                <a:spcPct val="0"/>
              </a:spcAft>
              <a:defRPr sz="4400">
                <a:solidFill>
                  <a:schemeClr val="tx2"/>
                </a:solidFill>
                <a:latin typeface="Calibri" pitchFamily="-83" charset="0"/>
                <a:ea typeface="ＭＳ Ｐゴシック" pitchFamily="-83" charset="-128"/>
                <a:cs typeface="ＭＳ Ｐゴシック" pitchFamily="-83" charset="-128"/>
              </a:defRPr>
            </a:lvl9pPr>
          </a:lstStyle>
          <a:p>
            <a:r>
              <a:rPr lang="en-US" dirty="0" smtClean="0"/>
              <a:t>Public Vouchers</a:t>
            </a:r>
          </a:p>
        </p:txBody>
      </p:sp>
    </p:spTree>
    <p:extLst>
      <p:ext uri="{BB962C8B-B14F-4D97-AF65-F5344CB8AC3E}">
        <p14:creationId xmlns:p14="http://schemas.microsoft.com/office/powerpoint/2010/main" val="24575669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3550"/>
            <a:ext cx="8229600" cy="749788"/>
          </a:xfrm>
        </p:spPr>
        <p:txBody>
          <a:bodyPr/>
          <a:lstStyle/>
          <a:p>
            <a:r>
              <a:rPr lang="en-US" dirty="0" smtClean="0"/>
              <a:t>Overview</a:t>
            </a:r>
            <a:endParaRPr lang="en-US" dirty="0"/>
          </a:p>
        </p:txBody>
      </p:sp>
      <p:sp>
        <p:nvSpPr>
          <p:cNvPr id="3" name="Content Placeholder 2"/>
          <p:cNvSpPr>
            <a:spLocks noGrp="1"/>
          </p:cNvSpPr>
          <p:nvPr>
            <p:ph idx="1"/>
          </p:nvPr>
        </p:nvSpPr>
        <p:spPr>
          <a:xfrm>
            <a:off x="316523" y="1090246"/>
            <a:ext cx="8588717" cy="5035917"/>
          </a:xfrm>
        </p:spPr>
        <p:txBody>
          <a:bodyPr/>
          <a:lstStyle/>
          <a:p>
            <a:pPr eaLnBrk="1" hangingPunct="1"/>
            <a:endParaRPr lang="en-US" dirty="0" smtClean="0"/>
          </a:p>
          <a:p>
            <a:pPr eaLnBrk="1" hangingPunct="1"/>
            <a:r>
              <a:rPr lang="en-US" sz="2800" dirty="0" smtClean="0"/>
              <a:t>Cost type contracts provide for interim payments for costs on a cost voucher.  DCAA will perform voucher reviews based on risk.</a:t>
            </a:r>
          </a:p>
          <a:p>
            <a:pPr marL="0" indent="0" eaLnBrk="1" hangingPunct="1">
              <a:buNone/>
            </a:pPr>
            <a:endParaRPr lang="en-US" sz="1000" dirty="0" smtClean="0"/>
          </a:p>
          <a:p>
            <a:pPr eaLnBrk="1" hangingPunct="1"/>
            <a:r>
              <a:rPr lang="en-US" sz="2800" dirty="0" smtClean="0"/>
              <a:t>Fixed price contracts are subject to FAR Part 32 financing methods (progress payments).</a:t>
            </a:r>
          </a:p>
          <a:p>
            <a:pPr>
              <a:buNone/>
            </a:pPr>
            <a:endParaRPr lang="en-US" dirty="0"/>
          </a:p>
        </p:txBody>
      </p:sp>
      <p:sp>
        <p:nvSpPr>
          <p:cNvPr id="4" name="Slide Number Placeholder 3"/>
          <p:cNvSpPr>
            <a:spLocks noGrp="1"/>
          </p:cNvSpPr>
          <p:nvPr>
            <p:ph type="sldNum" sz="quarter" idx="4294967295"/>
          </p:nvPr>
        </p:nvSpPr>
        <p:spPr>
          <a:xfrm>
            <a:off x="8468360" y="6492875"/>
            <a:ext cx="436880" cy="365125"/>
          </a:xfrm>
          <a:prstGeom prst="rect">
            <a:avLst/>
          </a:prstGeom>
        </p:spPr>
        <p:txBody>
          <a:bodyPr/>
          <a:lstStyle/>
          <a:p>
            <a:pPr>
              <a:defRPr/>
            </a:pPr>
            <a:fld id="{7D3F3407-7730-F242-BB2D-9339F59887B4}" type="slidenum">
              <a:rPr lang="en-US" smtClean="0"/>
              <a:pPr>
                <a:defRPr/>
              </a:pPr>
              <a:t>72</a:t>
            </a:fld>
            <a:endParaRPr lang="en-US" dirty="0"/>
          </a:p>
        </p:txBody>
      </p:sp>
    </p:spTree>
    <p:extLst>
      <p:ext uri="{BB962C8B-B14F-4D97-AF65-F5344CB8AC3E}">
        <p14:creationId xmlns:p14="http://schemas.microsoft.com/office/powerpoint/2010/main" val="58804949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Contractor Responsibilities</a:t>
            </a:r>
            <a:endParaRPr lang="en-US" dirty="0"/>
          </a:p>
        </p:txBody>
      </p:sp>
      <p:sp>
        <p:nvSpPr>
          <p:cNvPr id="4" name="Slide Number Placeholder 3"/>
          <p:cNvSpPr>
            <a:spLocks noGrp="1"/>
          </p:cNvSpPr>
          <p:nvPr>
            <p:ph type="sldNum" sz="quarter" idx="4294967295"/>
          </p:nvPr>
        </p:nvSpPr>
        <p:spPr>
          <a:xfrm>
            <a:off x="8468360" y="6492875"/>
            <a:ext cx="436880" cy="365125"/>
          </a:xfrm>
          <a:prstGeom prst="rect">
            <a:avLst/>
          </a:prstGeom>
        </p:spPr>
        <p:txBody>
          <a:bodyPr/>
          <a:lstStyle/>
          <a:p>
            <a:pPr>
              <a:defRPr/>
            </a:pPr>
            <a:fld id="{7D3F3407-7730-F242-BB2D-9339F59887B4}" type="slidenum">
              <a:rPr lang="en-US" smtClean="0"/>
              <a:pPr>
                <a:defRPr/>
              </a:pPr>
              <a:t>73</a:t>
            </a:fld>
            <a:endParaRPr lang="en-US" dirty="0"/>
          </a:p>
        </p:txBody>
      </p:sp>
      <p:sp>
        <p:nvSpPr>
          <p:cNvPr id="5" name="Content Placeholder 2"/>
          <p:cNvSpPr txBox="1">
            <a:spLocks/>
          </p:cNvSpPr>
          <p:nvPr/>
        </p:nvSpPr>
        <p:spPr bwMode="auto">
          <a:xfrm>
            <a:off x="316523" y="1349553"/>
            <a:ext cx="8704647" cy="50359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SzPct val="75000"/>
              <a:buBlip>
                <a:blip r:embed="rId3"/>
              </a:buBlip>
              <a:defRPr sz="3200" kern="1200">
                <a:solidFill>
                  <a:schemeClr val="tx2"/>
                </a:solidFill>
                <a:latin typeface="Arial"/>
                <a:ea typeface="ＭＳ Ｐゴシック" pitchFamily="-83" charset="-128"/>
                <a:cs typeface="ＭＳ Ｐゴシック" pitchFamily="-83" charset="-128"/>
              </a:defRPr>
            </a:lvl1pPr>
            <a:lvl2pPr marL="742950" indent="-285750" algn="l" defTabSz="457200" rtl="0" eaLnBrk="1" fontAlgn="base" hangingPunct="1">
              <a:spcBef>
                <a:spcPct val="20000"/>
              </a:spcBef>
              <a:spcAft>
                <a:spcPct val="0"/>
              </a:spcAft>
              <a:buSzPct val="75000"/>
              <a:buBlip>
                <a:blip r:embed="rId3"/>
              </a:buBlip>
              <a:defRPr sz="2800" kern="1200">
                <a:solidFill>
                  <a:schemeClr val="tx2"/>
                </a:solidFill>
                <a:latin typeface="Arial"/>
                <a:ea typeface="ＭＳ Ｐゴシック" pitchFamily="-83" charset="-128"/>
                <a:cs typeface="+mn-cs"/>
              </a:defRPr>
            </a:lvl2pPr>
            <a:lvl3pPr marL="1143000" indent="-228600" algn="l" defTabSz="457200" rtl="0" eaLnBrk="1" fontAlgn="base" hangingPunct="1">
              <a:spcBef>
                <a:spcPct val="20000"/>
              </a:spcBef>
              <a:spcAft>
                <a:spcPct val="0"/>
              </a:spcAft>
              <a:buSzPct val="75000"/>
              <a:buBlip>
                <a:blip r:embed="rId3"/>
              </a:buBlip>
              <a:defRPr sz="2400" kern="1200">
                <a:solidFill>
                  <a:schemeClr val="tx2"/>
                </a:solidFill>
                <a:latin typeface="Arial"/>
                <a:ea typeface="ＭＳ Ｐゴシック" pitchFamily="-83" charset="-128"/>
                <a:cs typeface="+mn-cs"/>
              </a:defRPr>
            </a:lvl3pPr>
            <a:lvl4pPr marL="1600200" indent="-228600" algn="l" defTabSz="457200" rtl="0" eaLnBrk="1" fontAlgn="base" hangingPunct="1">
              <a:spcBef>
                <a:spcPct val="20000"/>
              </a:spcBef>
              <a:spcAft>
                <a:spcPct val="0"/>
              </a:spcAft>
              <a:buSzPct val="75000"/>
              <a:buBlip>
                <a:blip r:embed="rId3"/>
              </a:buBlip>
              <a:defRPr sz="2000" kern="1200">
                <a:solidFill>
                  <a:schemeClr val="tx2"/>
                </a:solidFill>
                <a:latin typeface="Arial"/>
                <a:ea typeface="ＭＳ Ｐゴシック" pitchFamily="-83" charset="-128"/>
                <a:cs typeface="+mn-cs"/>
              </a:defRPr>
            </a:lvl4pPr>
            <a:lvl5pPr marL="2057400" indent="-228600" algn="l" defTabSz="457200" rtl="0" eaLnBrk="1" fontAlgn="base" hangingPunct="1">
              <a:spcBef>
                <a:spcPct val="20000"/>
              </a:spcBef>
              <a:spcAft>
                <a:spcPct val="0"/>
              </a:spcAft>
              <a:buSzPct val="75000"/>
              <a:buBlip>
                <a:blip r:embed="rId3"/>
              </a:buBlip>
              <a:defRPr sz="2000" kern="1200">
                <a:solidFill>
                  <a:schemeClr val="tx2"/>
                </a:solidFill>
                <a:latin typeface="Arial"/>
                <a:ea typeface="ＭＳ Ｐゴシック" pitchFamily="-8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Contact cognizant </a:t>
            </a:r>
            <a:r>
              <a:rPr lang="en-US" sz="2800" dirty="0"/>
              <a:t>DCAA office after contract </a:t>
            </a:r>
            <a:r>
              <a:rPr lang="en-US" sz="2800" dirty="0" smtClean="0"/>
              <a:t>award</a:t>
            </a:r>
          </a:p>
          <a:p>
            <a:r>
              <a:rPr lang="en-US" sz="2800" dirty="0" smtClean="0"/>
              <a:t>Ensure </a:t>
            </a:r>
            <a:r>
              <a:rPr lang="en-US" sz="2800" dirty="0"/>
              <a:t>DCAA has the necessary information to process contract </a:t>
            </a:r>
            <a:r>
              <a:rPr lang="en-US" sz="2800" dirty="0" smtClean="0"/>
              <a:t>billings</a:t>
            </a:r>
          </a:p>
          <a:p>
            <a:pPr lvl="1"/>
            <a:r>
              <a:rPr lang="en-US" sz="2400" dirty="0" smtClean="0"/>
              <a:t>current </a:t>
            </a:r>
            <a:r>
              <a:rPr lang="en-US" sz="2400" dirty="0"/>
              <a:t>provisional billing </a:t>
            </a:r>
            <a:r>
              <a:rPr lang="en-US" sz="2400" dirty="0" smtClean="0"/>
              <a:t>rates</a:t>
            </a:r>
          </a:p>
          <a:p>
            <a:pPr lvl="1"/>
            <a:r>
              <a:rPr lang="en-US" sz="2400" dirty="0" smtClean="0"/>
              <a:t>copy of </a:t>
            </a:r>
            <a:r>
              <a:rPr lang="en-US" sz="2400" dirty="0"/>
              <a:t>contract </a:t>
            </a:r>
            <a:r>
              <a:rPr lang="en-US" sz="2400" dirty="0" smtClean="0"/>
              <a:t>brief (include </a:t>
            </a:r>
            <a:r>
              <a:rPr lang="en-US" sz="2400" dirty="0"/>
              <a:t>special contract </a:t>
            </a:r>
            <a:r>
              <a:rPr lang="en-US" sz="2400" dirty="0" smtClean="0"/>
              <a:t>provisions)</a:t>
            </a:r>
          </a:p>
          <a:p>
            <a:r>
              <a:rPr lang="en-US" sz="2800" dirty="0" smtClean="0"/>
              <a:t>Maintain </a:t>
            </a:r>
            <a:r>
              <a:rPr lang="en-US" sz="2800" dirty="0"/>
              <a:t>adequate billing system internal </a:t>
            </a:r>
            <a:r>
              <a:rPr lang="en-US" sz="2800" dirty="0" smtClean="0"/>
              <a:t>controls</a:t>
            </a:r>
          </a:p>
          <a:p>
            <a:r>
              <a:rPr lang="en-US" sz="2800" dirty="0" smtClean="0"/>
              <a:t>Maintain adequate </a:t>
            </a:r>
            <a:r>
              <a:rPr lang="en-US" sz="2800" dirty="0"/>
              <a:t>support </a:t>
            </a:r>
            <a:r>
              <a:rPr lang="en-US" sz="2800" dirty="0" smtClean="0"/>
              <a:t>for </a:t>
            </a:r>
            <a:r>
              <a:rPr lang="en-US" sz="2800" dirty="0"/>
              <a:t>amounts </a:t>
            </a:r>
            <a:r>
              <a:rPr lang="en-US" sz="2800" dirty="0" smtClean="0"/>
              <a:t>billed</a:t>
            </a:r>
          </a:p>
          <a:p>
            <a:r>
              <a:rPr lang="en-US" sz="2800" dirty="0" smtClean="0"/>
              <a:t>Submit </a:t>
            </a:r>
            <a:r>
              <a:rPr lang="en-US" sz="2800" dirty="0"/>
              <a:t>timely incurred cost proposals and final vouchers in accordance with FAR 52.216-7</a:t>
            </a:r>
          </a:p>
          <a:p>
            <a:endParaRPr lang="en-US" sz="2800" dirty="0" smtClean="0"/>
          </a:p>
        </p:txBody>
      </p:sp>
    </p:spTree>
    <p:extLst>
      <p:ext uri="{BB962C8B-B14F-4D97-AF65-F5344CB8AC3E}">
        <p14:creationId xmlns:p14="http://schemas.microsoft.com/office/powerpoint/2010/main" val="371825705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Adequate Billing System</a:t>
            </a:r>
            <a:endParaRPr lang="en-US" dirty="0"/>
          </a:p>
        </p:txBody>
      </p:sp>
      <p:sp>
        <p:nvSpPr>
          <p:cNvPr id="4" name="Slide Number Placeholder 3"/>
          <p:cNvSpPr>
            <a:spLocks noGrp="1"/>
          </p:cNvSpPr>
          <p:nvPr>
            <p:ph type="sldNum" sz="quarter" idx="4294967295"/>
          </p:nvPr>
        </p:nvSpPr>
        <p:spPr>
          <a:xfrm>
            <a:off x="8468360" y="6492875"/>
            <a:ext cx="436880" cy="365125"/>
          </a:xfrm>
          <a:prstGeom prst="rect">
            <a:avLst/>
          </a:prstGeom>
        </p:spPr>
        <p:txBody>
          <a:bodyPr/>
          <a:lstStyle/>
          <a:p>
            <a:pPr>
              <a:defRPr/>
            </a:pPr>
            <a:fld id="{7D3F3407-7730-F242-BB2D-9339F59887B4}" type="slidenum">
              <a:rPr lang="en-US" smtClean="0"/>
              <a:pPr>
                <a:defRPr/>
              </a:pPr>
              <a:t>74</a:t>
            </a:fld>
            <a:endParaRPr lang="en-US" dirty="0"/>
          </a:p>
        </p:txBody>
      </p:sp>
      <p:sp>
        <p:nvSpPr>
          <p:cNvPr id="7" name="Content Placeholder 2"/>
          <p:cNvSpPr txBox="1">
            <a:spLocks/>
          </p:cNvSpPr>
          <p:nvPr/>
        </p:nvSpPr>
        <p:spPr bwMode="auto">
          <a:xfrm>
            <a:off x="316523" y="1349553"/>
            <a:ext cx="8704647" cy="50359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SzPct val="75000"/>
              <a:buBlip>
                <a:blip r:embed="rId2"/>
              </a:buBlip>
              <a:defRPr sz="3200" kern="1200">
                <a:solidFill>
                  <a:schemeClr val="tx2"/>
                </a:solidFill>
                <a:latin typeface="Arial"/>
                <a:ea typeface="ＭＳ Ｐゴシック" pitchFamily="-83" charset="-128"/>
                <a:cs typeface="ＭＳ Ｐゴシック" pitchFamily="-83" charset="-128"/>
              </a:defRPr>
            </a:lvl1pPr>
            <a:lvl2pPr marL="742950" indent="-285750" algn="l" defTabSz="457200" rtl="0" eaLnBrk="1" fontAlgn="base" hangingPunct="1">
              <a:spcBef>
                <a:spcPct val="20000"/>
              </a:spcBef>
              <a:spcAft>
                <a:spcPct val="0"/>
              </a:spcAft>
              <a:buSzPct val="75000"/>
              <a:buBlip>
                <a:blip r:embed="rId2"/>
              </a:buBlip>
              <a:defRPr sz="2800" kern="1200">
                <a:solidFill>
                  <a:schemeClr val="tx2"/>
                </a:solidFill>
                <a:latin typeface="Arial"/>
                <a:ea typeface="ＭＳ Ｐゴシック" pitchFamily="-83" charset="-128"/>
                <a:cs typeface="+mn-cs"/>
              </a:defRPr>
            </a:lvl2pPr>
            <a:lvl3pPr marL="1143000" indent="-228600" algn="l" defTabSz="457200" rtl="0" eaLnBrk="1" fontAlgn="base" hangingPunct="1">
              <a:spcBef>
                <a:spcPct val="20000"/>
              </a:spcBef>
              <a:spcAft>
                <a:spcPct val="0"/>
              </a:spcAft>
              <a:buSzPct val="75000"/>
              <a:buBlip>
                <a:blip r:embed="rId2"/>
              </a:buBlip>
              <a:defRPr sz="2400" kern="1200">
                <a:solidFill>
                  <a:schemeClr val="tx2"/>
                </a:solidFill>
                <a:latin typeface="Arial"/>
                <a:ea typeface="ＭＳ Ｐゴシック" pitchFamily="-83" charset="-128"/>
                <a:cs typeface="+mn-cs"/>
              </a:defRPr>
            </a:lvl3pPr>
            <a:lvl4pPr marL="1600200" indent="-228600" algn="l" defTabSz="457200" rtl="0" eaLnBrk="1" fontAlgn="base" hangingPunct="1">
              <a:spcBef>
                <a:spcPct val="20000"/>
              </a:spcBef>
              <a:spcAft>
                <a:spcPct val="0"/>
              </a:spcAft>
              <a:buSzPct val="75000"/>
              <a:buBlip>
                <a:blip r:embed="rId2"/>
              </a:buBlip>
              <a:defRPr sz="2000" kern="1200">
                <a:solidFill>
                  <a:schemeClr val="tx2"/>
                </a:solidFill>
                <a:latin typeface="Arial"/>
                <a:ea typeface="ＭＳ Ｐゴシック" pitchFamily="-83" charset="-128"/>
                <a:cs typeface="+mn-cs"/>
              </a:defRPr>
            </a:lvl4pPr>
            <a:lvl5pPr marL="2057400" indent="-228600" algn="l" defTabSz="457200" rtl="0" eaLnBrk="1" fontAlgn="base" hangingPunct="1">
              <a:spcBef>
                <a:spcPct val="20000"/>
              </a:spcBef>
              <a:spcAft>
                <a:spcPct val="0"/>
              </a:spcAft>
              <a:buSzPct val="75000"/>
              <a:buBlip>
                <a:blip r:embed="rId2"/>
              </a:buBlip>
              <a:defRPr sz="2000" kern="1200">
                <a:solidFill>
                  <a:schemeClr val="tx2"/>
                </a:solidFill>
                <a:latin typeface="Arial"/>
                <a:ea typeface="ＭＳ Ｐゴシック" pitchFamily="-8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Adequate </a:t>
            </a:r>
            <a:r>
              <a:rPr lang="en-US" sz="2800" dirty="0"/>
              <a:t>accounting </a:t>
            </a:r>
            <a:r>
              <a:rPr lang="en-US" sz="2800" dirty="0" smtClean="0"/>
              <a:t>system</a:t>
            </a:r>
          </a:p>
          <a:p>
            <a:endParaRPr lang="en-US" sz="1000" dirty="0" smtClean="0"/>
          </a:p>
          <a:p>
            <a:r>
              <a:rPr lang="en-US" sz="2800" dirty="0" smtClean="0"/>
              <a:t>Established billing rates with timely adjustments to reflect year end allowable costs</a:t>
            </a:r>
          </a:p>
          <a:p>
            <a:endParaRPr lang="en-US" sz="1000" dirty="0" smtClean="0"/>
          </a:p>
          <a:p>
            <a:r>
              <a:rPr lang="en-US" sz="2800" dirty="0" smtClean="0"/>
              <a:t>Vouchers </a:t>
            </a:r>
            <a:r>
              <a:rPr lang="en-US" sz="2800" dirty="0"/>
              <a:t>must be based on established billing </a:t>
            </a:r>
            <a:r>
              <a:rPr lang="en-US" sz="2800" dirty="0" smtClean="0"/>
              <a:t>rates</a:t>
            </a:r>
          </a:p>
          <a:p>
            <a:endParaRPr lang="en-US" sz="1000" dirty="0" smtClean="0"/>
          </a:p>
          <a:p>
            <a:r>
              <a:rPr lang="en-US" sz="2800" dirty="0" smtClean="0"/>
              <a:t>Contracts </a:t>
            </a:r>
            <a:r>
              <a:rPr lang="en-US" sz="2800" dirty="0"/>
              <a:t>are </a:t>
            </a:r>
            <a:r>
              <a:rPr lang="en-US" sz="2800" dirty="0" smtClean="0"/>
              <a:t>briefed </a:t>
            </a:r>
            <a:r>
              <a:rPr lang="en-US" sz="2800" dirty="0"/>
              <a:t>by contractor to ensure vouchers accurately reflect special cost limitations and other contract </a:t>
            </a:r>
            <a:r>
              <a:rPr lang="en-US" sz="2800" dirty="0" smtClean="0"/>
              <a:t>restrictions</a:t>
            </a:r>
          </a:p>
          <a:p>
            <a:endParaRPr lang="en-US" sz="2400" dirty="0" smtClean="0"/>
          </a:p>
          <a:p>
            <a:endParaRPr lang="en-US" sz="2400" dirty="0" smtClean="0"/>
          </a:p>
        </p:txBody>
      </p:sp>
    </p:spTree>
    <p:extLst>
      <p:ext uri="{BB962C8B-B14F-4D97-AF65-F5344CB8AC3E}">
        <p14:creationId xmlns:p14="http://schemas.microsoft.com/office/powerpoint/2010/main" val="175541591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Adequate Billing System</a:t>
            </a:r>
            <a:endParaRPr lang="en-US" dirty="0"/>
          </a:p>
        </p:txBody>
      </p:sp>
      <p:sp>
        <p:nvSpPr>
          <p:cNvPr id="4" name="Slide Number Placeholder 3"/>
          <p:cNvSpPr>
            <a:spLocks noGrp="1"/>
          </p:cNvSpPr>
          <p:nvPr>
            <p:ph type="sldNum" sz="quarter" idx="4294967295"/>
          </p:nvPr>
        </p:nvSpPr>
        <p:spPr>
          <a:xfrm>
            <a:off x="8468360" y="6492875"/>
            <a:ext cx="436880" cy="365125"/>
          </a:xfrm>
          <a:prstGeom prst="rect">
            <a:avLst/>
          </a:prstGeom>
        </p:spPr>
        <p:txBody>
          <a:bodyPr/>
          <a:lstStyle/>
          <a:p>
            <a:pPr>
              <a:defRPr/>
            </a:pPr>
            <a:fld id="{7D3F3407-7730-F242-BB2D-9339F59887B4}" type="slidenum">
              <a:rPr lang="en-US" smtClean="0"/>
              <a:pPr>
                <a:defRPr/>
              </a:pPr>
              <a:t>75</a:t>
            </a:fld>
            <a:endParaRPr lang="en-US" dirty="0"/>
          </a:p>
        </p:txBody>
      </p:sp>
      <p:sp>
        <p:nvSpPr>
          <p:cNvPr id="7" name="Content Placeholder 2"/>
          <p:cNvSpPr txBox="1">
            <a:spLocks/>
          </p:cNvSpPr>
          <p:nvPr/>
        </p:nvSpPr>
        <p:spPr bwMode="auto">
          <a:xfrm>
            <a:off x="316523" y="1349553"/>
            <a:ext cx="8704647" cy="50359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SzPct val="75000"/>
              <a:buBlip>
                <a:blip r:embed="rId2"/>
              </a:buBlip>
              <a:defRPr sz="3200" kern="1200">
                <a:solidFill>
                  <a:schemeClr val="tx2"/>
                </a:solidFill>
                <a:latin typeface="Arial"/>
                <a:ea typeface="ＭＳ Ｐゴシック" pitchFamily="-83" charset="-128"/>
                <a:cs typeface="ＭＳ Ｐゴシック" pitchFamily="-83" charset="-128"/>
              </a:defRPr>
            </a:lvl1pPr>
            <a:lvl2pPr marL="742950" indent="-285750" algn="l" defTabSz="457200" rtl="0" eaLnBrk="1" fontAlgn="base" hangingPunct="1">
              <a:spcBef>
                <a:spcPct val="20000"/>
              </a:spcBef>
              <a:spcAft>
                <a:spcPct val="0"/>
              </a:spcAft>
              <a:buSzPct val="75000"/>
              <a:buBlip>
                <a:blip r:embed="rId2"/>
              </a:buBlip>
              <a:defRPr sz="2800" kern="1200">
                <a:solidFill>
                  <a:schemeClr val="tx2"/>
                </a:solidFill>
                <a:latin typeface="Arial"/>
                <a:ea typeface="ＭＳ Ｐゴシック" pitchFamily="-83" charset="-128"/>
                <a:cs typeface="+mn-cs"/>
              </a:defRPr>
            </a:lvl2pPr>
            <a:lvl3pPr marL="1143000" indent="-228600" algn="l" defTabSz="457200" rtl="0" eaLnBrk="1" fontAlgn="base" hangingPunct="1">
              <a:spcBef>
                <a:spcPct val="20000"/>
              </a:spcBef>
              <a:spcAft>
                <a:spcPct val="0"/>
              </a:spcAft>
              <a:buSzPct val="75000"/>
              <a:buBlip>
                <a:blip r:embed="rId2"/>
              </a:buBlip>
              <a:defRPr sz="2400" kern="1200">
                <a:solidFill>
                  <a:schemeClr val="tx2"/>
                </a:solidFill>
                <a:latin typeface="Arial"/>
                <a:ea typeface="ＭＳ Ｐゴシック" pitchFamily="-83" charset="-128"/>
                <a:cs typeface="+mn-cs"/>
              </a:defRPr>
            </a:lvl3pPr>
            <a:lvl4pPr marL="1600200" indent="-228600" algn="l" defTabSz="457200" rtl="0" eaLnBrk="1" fontAlgn="base" hangingPunct="1">
              <a:spcBef>
                <a:spcPct val="20000"/>
              </a:spcBef>
              <a:spcAft>
                <a:spcPct val="0"/>
              </a:spcAft>
              <a:buSzPct val="75000"/>
              <a:buBlip>
                <a:blip r:embed="rId2"/>
              </a:buBlip>
              <a:defRPr sz="2000" kern="1200">
                <a:solidFill>
                  <a:schemeClr val="tx2"/>
                </a:solidFill>
                <a:latin typeface="Arial"/>
                <a:ea typeface="ＭＳ Ｐゴシック" pitchFamily="-83" charset="-128"/>
                <a:cs typeface="+mn-cs"/>
              </a:defRPr>
            </a:lvl4pPr>
            <a:lvl5pPr marL="2057400" indent="-228600" algn="l" defTabSz="457200" rtl="0" eaLnBrk="1" fontAlgn="base" hangingPunct="1">
              <a:spcBef>
                <a:spcPct val="20000"/>
              </a:spcBef>
              <a:spcAft>
                <a:spcPct val="0"/>
              </a:spcAft>
              <a:buSzPct val="75000"/>
              <a:buBlip>
                <a:blip r:embed="rId2"/>
              </a:buBlip>
              <a:defRPr sz="2000" kern="1200">
                <a:solidFill>
                  <a:schemeClr val="tx2"/>
                </a:solidFill>
                <a:latin typeface="Arial"/>
                <a:ea typeface="ＭＳ Ｐゴシック" pitchFamily="-8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Interim </a:t>
            </a:r>
            <a:r>
              <a:rPr lang="en-US" sz="2800" dirty="0"/>
              <a:t>vouchers prepared directly from cost accounting </a:t>
            </a:r>
            <a:r>
              <a:rPr lang="en-US" sz="2800" dirty="0" smtClean="0"/>
              <a:t>records</a:t>
            </a:r>
          </a:p>
          <a:p>
            <a:endParaRPr lang="en-US" sz="1000" dirty="0" smtClean="0"/>
          </a:p>
          <a:p>
            <a:r>
              <a:rPr lang="en-US" sz="2800" dirty="0" smtClean="0"/>
              <a:t>Adequate </a:t>
            </a:r>
            <a:r>
              <a:rPr lang="en-US" sz="2800" dirty="0"/>
              <a:t>incurred cost proposals are submitted </a:t>
            </a:r>
            <a:r>
              <a:rPr lang="en-US" sz="2800" dirty="0" smtClean="0"/>
              <a:t>timely</a:t>
            </a:r>
          </a:p>
          <a:p>
            <a:endParaRPr lang="en-US" sz="1000" dirty="0" smtClean="0"/>
          </a:p>
          <a:p>
            <a:r>
              <a:rPr lang="en-US" sz="2800" dirty="0" smtClean="0"/>
              <a:t>Maintains </a:t>
            </a:r>
            <a:r>
              <a:rPr lang="en-US" sz="2800" dirty="0"/>
              <a:t>a Cumulative Allowable Costs by Contract </a:t>
            </a:r>
            <a:r>
              <a:rPr lang="en-US" sz="2800" dirty="0" smtClean="0"/>
              <a:t>worksheet</a:t>
            </a:r>
          </a:p>
          <a:p>
            <a:endParaRPr lang="en-US" sz="1000" dirty="0" smtClean="0"/>
          </a:p>
          <a:p>
            <a:r>
              <a:rPr lang="en-US" sz="2800" dirty="0" smtClean="0"/>
              <a:t>Final </a:t>
            </a:r>
            <a:r>
              <a:rPr lang="en-US" sz="2800" dirty="0"/>
              <a:t>vouchers submitted in accordance with FAR 52.216-7</a:t>
            </a:r>
          </a:p>
          <a:p>
            <a:endParaRPr lang="en-US" sz="2400" dirty="0" smtClean="0"/>
          </a:p>
          <a:p>
            <a:endParaRPr lang="en-US" sz="2400" dirty="0" smtClean="0"/>
          </a:p>
        </p:txBody>
      </p:sp>
    </p:spTree>
    <p:extLst>
      <p:ext uri="{BB962C8B-B14F-4D97-AF65-F5344CB8AC3E}">
        <p14:creationId xmlns:p14="http://schemas.microsoft.com/office/powerpoint/2010/main" val="31860562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 of Vouchers</a:t>
            </a:r>
            <a:endParaRPr lang="en-US" dirty="0"/>
          </a:p>
        </p:txBody>
      </p:sp>
      <p:sp>
        <p:nvSpPr>
          <p:cNvPr id="3" name="Content Placeholder 2"/>
          <p:cNvSpPr>
            <a:spLocks noGrp="1"/>
          </p:cNvSpPr>
          <p:nvPr>
            <p:ph idx="1"/>
          </p:nvPr>
        </p:nvSpPr>
        <p:spPr>
          <a:xfrm>
            <a:off x="457200" y="1397948"/>
            <a:ext cx="8229600" cy="4519613"/>
          </a:xfrm>
        </p:spPr>
        <p:txBody>
          <a:bodyPr/>
          <a:lstStyle/>
          <a:p>
            <a:pPr eaLnBrk="1" hangingPunct="1">
              <a:defRPr/>
            </a:pPr>
            <a:r>
              <a:rPr lang="en-US" sz="2800" dirty="0"/>
              <a:t>C</a:t>
            </a:r>
            <a:r>
              <a:rPr lang="en-US" sz="2800" dirty="0" smtClean="0"/>
              <a:t>ontractor is responsible for preparing and submitting claims for reimbursement according to the terms of the contract</a:t>
            </a:r>
          </a:p>
          <a:p>
            <a:pPr eaLnBrk="1" hangingPunct="1">
              <a:defRPr/>
            </a:pPr>
            <a:r>
              <a:rPr lang="en-US" sz="2800" dirty="0" smtClean="0"/>
              <a:t>Vouchers should not be submitted more than once every two weeks</a:t>
            </a:r>
          </a:p>
          <a:p>
            <a:pPr>
              <a:defRPr/>
            </a:pPr>
            <a:r>
              <a:rPr lang="en-US" sz="2800" dirty="0" smtClean="0"/>
              <a:t>Public voucher claims for reimbursement must be submitted via Wide Area Workflow (WAWF):</a:t>
            </a:r>
          </a:p>
          <a:p>
            <a:pPr lvl="1">
              <a:defRPr/>
            </a:pPr>
            <a:r>
              <a:rPr lang="en-US" sz="2400" dirty="0" smtClean="0"/>
              <a:t>First voucher on a contract is an interim voucher, as are all subsequent vouchers prior to the final voucher </a:t>
            </a:r>
          </a:p>
          <a:p>
            <a:pPr lvl="1">
              <a:defRPr/>
            </a:pPr>
            <a:r>
              <a:rPr lang="en-US" sz="2400" dirty="0" smtClean="0"/>
              <a:t>Final  voucher will not be submitted until all contract work is completed </a:t>
            </a:r>
            <a:endParaRPr lang="en-US" sz="2400" dirty="0"/>
          </a:p>
        </p:txBody>
      </p:sp>
      <p:sp>
        <p:nvSpPr>
          <p:cNvPr id="4" name="Slide Number Placeholder 3"/>
          <p:cNvSpPr>
            <a:spLocks noGrp="1"/>
          </p:cNvSpPr>
          <p:nvPr>
            <p:ph type="sldNum" sz="quarter" idx="4294967295"/>
          </p:nvPr>
        </p:nvSpPr>
        <p:spPr>
          <a:xfrm>
            <a:off x="8468360" y="6492875"/>
            <a:ext cx="436880" cy="365125"/>
          </a:xfrm>
          <a:prstGeom prst="rect">
            <a:avLst/>
          </a:prstGeom>
        </p:spPr>
        <p:txBody>
          <a:bodyPr/>
          <a:lstStyle/>
          <a:p>
            <a:pPr>
              <a:defRPr/>
            </a:pPr>
            <a:fld id="{7D3F3407-7730-F242-BB2D-9339F59887B4}" type="slidenum">
              <a:rPr lang="en-US" smtClean="0"/>
              <a:pPr>
                <a:defRPr/>
              </a:pPr>
              <a:t>76</a:t>
            </a:fld>
            <a:endParaRPr lang="en-US" dirty="0"/>
          </a:p>
        </p:txBody>
      </p:sp>
    </p:spTree>
    <p:extLst>
      <p:ext uri="{BB962C8B-B14F-4D97-AF65-F5344CB8AC3E}">
        <p14:creationId xmlns:p14="http://schemas.microsoft.com/office/powerpoint/2010/main" val="99215182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Wide Area Workflow (WAWF)</a:t>
            </a:r>
            <a:endParaRPr lang="en-US" dirty="0"/>
          </a:p>
        </p:txBody>
      </p:sp>
      <p:sp>
        <p:nvSpPr>
          <p:cNvPr id="3" name="Content Placeholder 2"/>
          <p:cNvSpPr>
            <a:spLocks noGrp="1"/>
          </p:cNvSpPr>
          <p:nvPr>
            <p:ph idx="1"/>
          </p:nvPr>
        </p:nvSpPr>
        <p:spPr>
          <a:xfrm>
            <a:off x="457200" y="2415654"/>
            <a:ext cx="8229600" cy="3710509"/>
          </a:xfrm>
        </p:spPr>
        <p:txBody>
          <a:bodyPr/>
          <a:lstStyle/>
          <a:p>
            <a:pPr marL="457200" lvl="1" indent="0">
              <a:buNone/>
            </a:pPr>
            <a:r>
              <a:rPr lang="en-US" dirty="0"/>
              <a:t>DFARS 252.232-7003 </a:t>
            </a:r>
            <a:r>
              <a:rPr lang="en-US" b="1" u="sng" dirty="0" smtClean="0"/>
              <a:t>REQUIRES</a:t>
            </a:r>
            <a:r>
              <a:rPr lang="en-US" dirty="0" smtClean="0"/>
              <a:t> </a:t>
            </a:r>
            <a:r>
              <a:rPr lang="en-US" dirty="0"/>
              <a:t>the use of WAWF as the primary  system for submission and processing of payment requests</a:t>
            </a:r>
            <a:r>
              <a:rPr lang="en-US" dirty="0" smtClean="0"/>
              <a:t>.</a:t>
            </a:r>
          </a:p>
          <a:p>
            <a:pPr marL="457200" lvl="1" indent="0">
              <a:buNone/>
            </a:pPr>
            <a:endParaRPr lang="en-US" dirty="0" smtClean="0"/>
          </a:p>
          <a:p>
            <a:pPr eaLnBrk="1" hangingPunct="1">
              <a:lnSpc>
                <a:spcPct val="80000"/>
              </a:lnSpc>
            </a:pPr>
            <a:endParaRPr lang="en-US" sz="1800" dirty="0" smtClean="0"/>
          </a:p>
          <a:p>
            <a:pPr>
              <a:buNone/>
            </a:pPr>
            <a:endParaRPr lang="en-US" dirty="0"/>
          </a:p>
        </p:txBody>
      </p:sp>
      <p:sp>
        <p:nvSpPr>
          <p:cNvPr id="4" name="Slide Number Placeholder 3"/>
          <p:cNvSpPr>
            <a:spLocks noGrp="1"/>
          </p:cNvSpPr>
          <p:nvPr>
            <p:ph type="sldNum" sz="quarter" idx="4294967295"/>
          </p:nvPr>
        </p:nvSpPr>
        <p:spPr>
          <a:xfrm>
            <a:off x="8468360" y="6492875"/>
            <a:ext cx="436880" cy="365125"/>
          </a:xfrm>
          <a:prstGeom prst="rect">
            <a:avLst/>
          </a:prstGeom>
        </p:spPr>
        <p:txBody>
          <a:bodyPr/>
          <a:lstStyle/>
          <a:p>
            <a:pPr>
              <a:defRPr/>
            </a:pPr>
            <a:fld id="{7D3F3407-7730-F242-BB2D-9339F59887B4}" type="slidenum">
              <a:rPr lang="en-US" smtClean="0"/>
              <a:pPr>
                <a:defRPr/>
              </a:pPr>
              <a:t>77</a:t>
            </a:fld>
            <a:endParaRPr lang="en-US" dirty="0"/>
          </a:p>
        </p:txBody>
      </p:sp>
    </p:spTree>
    <p:extLst>
      <p:ext uri="{BB962C8B-B14F-4D97-AF65-F5344CB8AC3E}">
        <p14:creationId xmlns:p14="http://schemas.microsoft.com/office/powerpoint/2010/main" val="303629821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Wide Area Workflow (WAWF)</a:t>
            </a:r>
            <a:endParaRPr lang="en-US" dirty="0"/>
          </a:p>
        </p:txBody>
      </p:sp>
      <p:sp>
        <p:nvSpPr>
          <p:cNvPr id="3" name="Content Placeholder 2"/>
          <p:cNvSpPr>
            <a:spLocks noGrp="1"/>
          </p:cNvSpPr>
          <p:nvPr>
            <p:ph idx="1"/>
          </p:nvPr>
        </p:nvSpPr>
        <p:spPr/>
        <p:txBody>
          <a:bodyPr/>
          <a:lstStyle/>
          <a:p>
            <a:pPr lvl="0">
              <a:defRPr/>
            </a:pPr>
            <a:r>
              <a:rPr lang="en-US" sz="2800" dirty="0" smtClean="0"/>
              <a:t>Includes a voucher sampling approach that replaces the direct bill program</a:t>
            </a:r>
          </a:p>
          <a:p>
            <a:pPr lvl="0">
              <a:defRPr/>
            </a:pPr>
            <a:r>
              <a:rPr lang="en-US" sz="2800" dirty="0" smtClean="0"/>
              <a:t>DFARS 242.803 gives DCAA authority to:</a:t>
            </a:r>
          </a:p>
          <a:p>
            <a:pPr lvl="1">
              <a:defRPr/>
            </a:pPr>
            <a:r>
              <a:rPr lang="en-US" sz="2400" dirty="0" smtClean="0"/>
              <a:t>Approve interim vouchers selected using sampling methodology for provisional payment and forward to the disbursing office</a:t>
            </a:r>
          </a:p>
          <a:p>
            <a:pPr lvl="2">
              <a:defRPr/>
            </a:pPr>
            <a:r>
              <a:rPr lang="en-US" sz="2000" b="1" u="sng" dirty="0" smtClean="0"/>
              <a:t>ALL</a:t>
            </a:r>
            <a:r>
              <a:rPr lang="en-US" sz="2000" dirty="0" smtClean="0"/>
              <a:t> provisionally approved interim vouchers are subject to a later audit of actual costs incurred</a:t>
            </a:r>
          </a:p>
          <a:p>
            <a:pPr lvl="1"/>
            <a:r>
              <a:rPr lang="en-US" sz="2400" dirty="0" smtClean="0"/>
              <a:t>Review final vouchers and send to the Administrative Contracting Officer (ACO)</a:t>
            </a:r>
          </a:p>
          <a:p>
            <a:pPr>
              <a:buNone/>
            </a:pPr>
            <a:endParaRPr lang="en-US" sz="2000" dirty="0"/>
          </a:p>
        </p:txBody>
      </p:sp>
      <p:sp>
        <p:nvSpPr>
          <p:cNvPr id="4" name="Slide Number Placeholder 3"/>
          <p:cNvSpPr>
            <a:spLocks noGrp="1"/>
          </p:cNvSpPr>
          <p:nvPr>
            <p:ph type="sldNum" sz="quarter" idx="4294967295"/>
          </p:nvPr>
        </p:nvSpPr>
        <p:spPr>
          <a:xfrm>
            <a:off x="8468360" y="6492875"/>
            <a:ext cx="436880" cy="365125"/>
          </a:xfrm>
          <a:prstGeom prst="rect">
            <a:avLst/>
          </a:prstGeom>
        </p:spPr>
        <p:txBody>
          <a:bodyPr/>
          <a:lstStyle/>
          <a:p>
            <a:pPr>
              <a:defRPr/>
            </a:pPr>
            <a:fld id="{7D3F3407-7730-F242-BB2D-9339F59887B4}" type="slidenum">
              <a:rPr lang="en-US" smtClean="0"/>
              <a:pPr>
                <a:defRPr/>
              </a:pPr>
              <a:t>78</a:t>
            </a:fld>
            <a:endParaRPr lang="en-US" dirty="0"/>
          </a:p>
        </p:txBody>
      </p:sp>
    </p:spTree>
    <p:extLst>
      <p:ext uri="{BB962C8B-B14F-4D97-AF65-F5344CB8AC3E}">
        <p14:creationId xmlns:p14="http://schemas.microsoft.com/office/powerpoint/2010/main" val="422624582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Submission of Interim Vouchers</a:t>
            </a:r>
            <a:endParaRPr lang="en-US" dirty="0"/>
          </a:p>
        </p:txBody>
      </p:sp>
      <p:sp>
        <p:nvSpPr>
          <p:cNvPr id="3" name="Content Placeholder 2"/>
          <p:cNvSpPr>
            <a:spLocks noGrp="1"/>
          </p:cNvSpPr>
          <p:nvPr>
            <p:ph idx="1"/>
          </p:nvPr>
        </p:nvSpPr>
        <p:spPr>
          <a:xfrm>
            <a:off x="341194" y="1333595"/>
            <a:ext cx="8679976" cy="4519613"/>
          </a:xfrm>
        </p:spPr>
        <p:txBody>
          <a:bodyPr/>
          <a:lstStyle/>
          <a:p>
            <a:pPr lvl="0">
              <a:defRPr/>
            </a:pPr>
            <a:r>
              <a:rPr lang="en-US" sz="2800" dirty="0" smtClean="0"/>
              <a:t>Vouchers </a:t>
            </a:r>
            <a:r>
              <a:rPr lang="en-US" sz="2800" dirty="0"/>
              <a:t>must be prepared and submitted in accordance with the terms of the contract, including any special </a:t>
            </a:r>
            <a:r>
              <a:rPr lang="en-US" sz="2800" dirty="0" smtClean="0"/>
              <a:t>billing/payment instructions</a:t>
            </a:r>
          </a:p>
          <a:p>
            <a:pPr lvl="1">
              <a:defRPr/>
            </a:pPr>
            <a:r>
              <a:rPr lang="en-US" sz="2400" dirty="0" smtClean="0"/>
              <a:t>All </a:t>
            </a:r>
            <a:r>
              <a:rPr lang="en-US" sz="2400" dirty="0"/>
              <a:t>vouchers should be submitted </a:t>
            </a:r>
            <a:r>
              <a:rPr lang="en-US" sz="2400" dirty="0" smtClean="0"/>
              <a:t>in </a:t>
            </a:r>
            <a:r>
              <a:rPr lang="en-US" sz="2400" dirty="0"/>
              <a:t>WAWF unless contract terms </a:t>
            </a:r>
            <a:r>
              <a:rPr lang="en-US" sz="2400" dirty="0" smtClean="0"/>
              <a:t>require submission of </a:t>
            </a:r>
            <a:r>
              <a:rPr lang="en-US" sz="2400" dirty="0"/>
              <a:t>hard </a:t>
            </a:r>
            <a:r>
              <a:rPr lang="en-US" sz="2400" dirty="0" smtClean="0"/>
              <a:t>copy vouchers</a:t>
            </a:r>
          </a:p>
          <a:p>
            <a:pPr lvl="1">
              <a:defRPr/>
            </a:pPr>
            <a:r>
              <a:rPr lang="en-US" sz="2400" dirty="0" smtClean="0"/>
              <a:t>Guidance/training </a:t>
            </a:r>
            <a:r>
              <a:rPr lang="en-US" sz="2400" dirty="0"/>
              <a:t>for </a:t>
            </a:r>
            <a:r>
              <a:rPr lang="en-US" sz="2400" dirty="0" smtClean="0"/>
              <a:t>completing </a:t>
            </a:r>
            <a:r>
              <a:rPr lang="en-US" sz="2400" dirty="0"/>
              <a:t>cost </a:t>
            </a:r>
            <a:r>
              <a:rPr lang="en-US" sz="2400" dirty="0" smtClean="0"/>
              <a:t>vouchers </a:t>
            </a:r>
            <a:r>
              <a:rPr lang="en-US" sz="2400" dirty="0"/>
              <a:t>can be </a:t>
            </a:r>
            <a:r>
              <a:rPr lang="en-US" sz="2400" dirty="0" smtClean="0"/>
              <a:t>found on the WAWF website: </a:t>
            </a:r>
            <a:r>
              <a:rPr lang="en-US" sz="2400" u="sng" dirty="0"/>
              <a:t>https://</a:t>
            </a:r>
            <a:r>
              <a:rPr lang="en-US" sz="2400" u="sng" dirty="0" smtClean="0"/>
              <a:t>wawf.eb.mil </a:t>
            </a:r>
            <a:endParaRPr lang="en-US" sz="2400" u="sng" dirty="0"/>
          </a:p>
          <a:p>
            <a:pPr lvl="0">
              <a:defRPr/>
            </a:pPr>
            <a:r>
              <a:rPr lang="en-US" sz="2800" dirty="0">
                <a:solidFill>
                  <a:srgbClr val="1F497D"/>
                </a:solidFill>
              </a:rPr>
              <a:t>In WAWF, the “Cost Voucher” is the equivalent of the SF </a:t>
            </a:r>
            <a:r>
              <a:rPr lang="en-US" sz="2800" dirty="0" smtClean="0">
                <a:solidFill>
                  <a:srgbClr val="1F497D"/>
                </a:solidFill>
              </a:rPr>
              <a:t>1034</a:t>
            </a:r>
          </a:p>
          <a:p>
            <a:pPr lvl="1">
              <a:defRPr/>
            </a:pPr>
            <a:r>
              <a:rPr lang="en-US" sz="2400" dirty="0" smtClean="0">
                <a:solidFill>
                  <a:srgbClr val="1F497D"/>
                </a:solidFill>
              </a:rPr>
              <a:t> </a:t>
            </a:r>
            <a:r>
              <a:rPr lang="en-US" sz="2400" dirty="0">
                <a:solidFill>
                  <a:srgbClr val="1F497D"/>
                </a:solidFill>
              </a:rPr>
              <a:t>Data equivalent to the SF 1035 must be included in </a:t>
            </a:r>
            <a:r>
              <a:rPr lang="en-US" sz="2400" dirty="0" smtClean="0">
                <a:solidFill>
                  <a:srgbClr val="1F497D"/>
                </a:solidFill>
              </a:rPr>
              <a:t>an electronic </a:t>
            </a:r>
            <a:r>
              <a:rPr lang="en-US" sz="2400" dirty="0">
                <a:solidFill>
                  <a:srgbClr val="1F497D"/>
                </a:solidFill>
              </a:rPr>
              <a:t>file </a:t>
            </a:r>
            <a:r>
              <a:rPr lang="en-US" sz="2400" dirty="0" smtClean="0">
                <a:solidFill>
                  <a:srgbClr val="1F497D"/>
                </a:solidFill>
              </a:rPr>
              <a:t>and uploaded to WAWF</a:t>
            </a:r>
            <a:endParaRPr lang="en-US" sz="2400" dirty="0">
              <a:solidFill>
                <a:srgbClr val="1F497D"/>
              </a:solidFill>
            </a:endParaRPr>
          </a:p>
          <a:p>
            <a:pPr lvl="1">
              <a:buNone/>
            </a:pPr>
            <a:endParaRPr lang="en-US" sz="1800" dirty="0" smtClean="0"/>
          </a:p>
          <a:p>
            <a:pPr lvl="1"/>
            <a:endParaRPr lang="en-US" sz="1800" dirty="0" smtClean="0"/>
          </a:p>
          <a:p>
            <a:pPr lvl="1"/>
            <a:endParaRPr lang="en-US" sz="1800" dirty="0" smtClean="0"/>
          </a:p>
          <a:p>
            <a:pPr lvl="1"/>
            <a:endParaRPr lang="en-US" sz="1600" dirty="0" smtClean="0"/>
          </a:p>
          <a:p>
            <a:endParaRPr lang="en-US" dirty="0"/>
          </a:p>
        </p:txBody>
      </p:sp>
      <p:sp>
        <p:nvSpPr>
          <p:cNvPr id="4" name="Slide Number Placeholder 3"/>
          <p:cNvSpPr>
            <a:spLocks noGrp="1"/>
          </p:cNvSpPr>
          <p:nvPr>
            <p:ph type="sldNum" sz="quarter" idx="4294967295"/>
          </p:nvPr>
        </p:nvSpPr>
        <p:spPr>
          <a:xfrm>
            <a:off x="8468360" y="6492875"/>
            <a:ext cx="436880" cy="365125"/>
          </a:xfrm>
          <a:prstGeom prst="rect">
            <a:avLst/>
          </a:prstGeom>
        </p:spPr>
        <p:txBody>
          <a:bodyPr/>
          <a:lstStyle/>
          <a:p>
            <a:pPr>
              <a:defRPr/>
            </a:pPr>
            <a:fld id="{7D3F3407-7730-F242-BB2D-9339F59887B4}" type="slidenum">
              <a:rPr lang="en-US" smtClean="0"/>
              <a:pPr>
                <a:defRPr/>
              </a:pPr>
              <a:t>79</a:t>
            </a:fld>
            <a:endParaRPr lang="en-US" dirty="0"/>
          </a:p>
        </p:txBody>
      </p:sp>
    </p:spTree>
    <p:extLst>
      <p:ext uri="{BB962C8B-B14F-4D97-AF65-F5344CB8AC3E}">
        <p14:creationId xmlns:p14="http://schemas.microsoft.com/office/powerpoint/2010/main" val="1719071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 Diego Audit Management</a:t>
            </a:r>
            <a:endParaRPr lang="en-US" dirty="0"/>
          </a:p>
        </p:txBody>
      </p:sp>
      <p:sp>
        <p:nvSpPr>
          <p:cNvPr id="3" name="Content Placeholder 2"/>
          <p:cNvSpPr>
            <a:spLocks noGrp="1"/>
          </p:cNvSpPr>
          <p:nvPr>
            <p:ph idx="1"/>
          </p:nvPr>
        </p:nvSpPr>
        <p:spPr/>
        <p:txBody>
          <a:bodyPr/>
          <a:lstStyle/>
          <a:p>
            <a:r>
              <a:rPr lang="en-US" dirty="0" smtClean="0"/>
              <a:t>Trish Lee - Regional Audit Manager (RAM)       					 Western Region Office</a:t>
            </a:r>
          </a:p>
          <a:p>
            <a:r>
              <a:rPr lang="en-US" dirty="0" smtClean="0"/>
              <a:t>Linda Jung - Branch Manager               							San Diego Branch Office</a:t>
            </a:r>
          </a:p>
          <a:p>
            <a:r>
              <a:rPr lang="en-US" dirty="0" smtClean="0"/>
              <a:t>Terry Allen – Supervisory Auditor            							San Diego Branch Office</a:t>
            </a:r>
          </a:p>
        </p:txBody>
      </p:sp>
    </p:spTree>
    <p:extLst>
      <p:ext uri="{BB962C8B-B14F-4D97-AF65-F5344CB8AC3E}">
        <p14:creationId xmlns:p14="http://schemas.microsoft.com/office/powerpoint/2010/main" val="42368910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Submission of Interim Vouchers</a:t>
            </a:r>
            <a:endParaRPr lang="en-US" dirty="0"/>
          </a:p>
        </p:txBody>
      </p:sp>
      <p:sp>
        <p:nvSpPr>
          <p:cNvPr id="3" name="Content Placeholder 2"/>
          <p:cNvSpPr>
            <a:spLocks noGrp="1"/>
          </p:cNvSpPr>
          <p:nvPr>
            <p:ph idx="1"/>
          </p:nvPr>
        </p:nvSpPr>
        <p:spPr/>
        <p:txBody>
          <a:bodyPr/>
          <a:lstStyle/>
          <a:p>
            <a:pPr lvl="0"/>
            <a:r>
              <a:rPr lang="en-US" sz="2800" dirty="0" smtClean="0">
                <a:latin typeface="Times New Roman" pitchFamily="18" charset="0"/>
                <a:cs typeface="Times New Roman" pitchFamily="18" charset="0"/>
              </a:rPr>
              <a:t>Required information and examples can be found in DCAA Manual 7641.90, Information for Contractors, pages 46 – 49 at: </a:t>
            </a:r>
            <a:r>
              <a:rPr lang="en-US" sz="2800" u="sng" dirty="0" smtClean="0">
                <a:latin typeface="Times New Roman" pitchFamily="18" charset="0"/>
                <a:cs typeface="Times New Roman" pitchFamily="18" charset="0"/>
                <a:hlinkClick r:id="rId4"/>
              </a:rPr>
              <a:t>http://www.dcaa.mil/DCAAM_7641.90.pdf</a:t>
            </a:r>
            <a:endParaRPr lang="en-US" sz="2800" u="sng" dirty="0" smtClean="0">
              <a:latin typeface="Times New Roman" pitchFamily="18" charset="0"/>
              <a:cs typeface="Times New Roman" pitchFamily="18" charset="0"/>
            </a:endParaRPr>
          </a:p>
          <a:p>
            <a:pPr lvl="0"/>
            <a:endParaRPr lang="en-US" sz="1000" dirty="0">
              <a:latin typeface="Times New Roman" pitchFamily="18" charset="0"/>
              <a:cs typeface="Times New Roman" pitchFamily="18" charset="0"/>
            </a:endParaRPr>
          </a:p>
          <a:p>
            <a:pPr lvl="0"/>
            <a:r>
              <a:rPr lang="en-US" sz="2800" dirty="0" smtClean="0">
                <a:latin typeface="Times New Roman" pitchFamily="18" charset="0"/>
                <a:cs typeface="Times New Roman" pitchFamily="18" charset="0"/>
              </a:rPr>
              <a:t>Required information includes:</a:t>
            </a:r>
          </a:p>
          <a:p>
            <a:pPr lvl="0"/>
            <a:endParaRPr lang="en-US" sz="800" dirty="0" smtClean="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Contract Number and Delivery/Task Order</a:t>
            </a:r>
          </a:p>
          <a:p>
            <a:pPr lvl="1"/>
            <a:endParaRPr lang="en-US" sz="800" dirty="0" smtClean="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Contract Costs and Fixed Fee</a:t>
            </a:r>
          </a:p>
          <a:p>
            <a:pPr lvl="1"/>
            <a:endParaRPr lang="en-US" sz="800" dirty="0" smtClean="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Identify Fee Withholding Threshold</a:t>
            </a:r>
          </a:p>
        </p:txBody>
      </p:sp>
      <p:sp>
        <p:nvSpPr>
          <p:cNvPr id="4" name="Slide Number Placeholder 3"/>
          <p:cNvSpPr>
            <a:spLocks noGrp="1"/>
          </p:cNvSpPr>
          <p:nvPr>
            <p:ph type="sldNum" sz="quarter" idx="4294967295"/>
          </p:nvPr>
        </p:nvSpPr>
        <p:spPr>
          <a:xfrm>
            <a:off x="8468360" y="6492875"/>
            <a:ext cx="436880" cy="365125"/>
          </a:xfrm>
          <a:prstGeom prst="rect">
            <a:avLst/>
          </a:prstGeom>
        </p:spPr>
        <p:txBody>
          <a:bodyPr/>
          <a:lstStyle/>
          <a:p>
            <a:pPr>
              <a:defRPr/>
            </a:pPr>
            <a:fld id="{7D3F3407-7730-F242-BB2D-9339F59887B4}" type="slidenum">
              <a:rPr lang="en-US" smtClean="0">
                <a:solidFill>
                  <a:prstClr val="white"/>
                </a:solidFill>
              </a:rPr>
              <a:pPr>
                <a:defRPr/>
              </a:pPr>
              <a:t>80</a:t>
            </a:fld>
            <a:endParaRPr lang="en-US" dirty="0">
              <a:solidFill>
                <a:prstClr val="white"/>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459758564"/>
              </p:ext>
            </p:extLst>
          </p:nvPr>
        </p:nvGraphicFramePr>
        <p:xfrm>
          <a:off x="11831140" y="3343275"/>
          <a:ext cx="1362075" cy="771525"/>
        </p:xfrm>
        <a:graphic>
          <a:graphicData uri="http://schemas.openxmlformats.org/presentationml/2006/ole">
            <mc:AlternateContent xmlns:mc="http://schemas.openxmlformats.org/markup-compatibility/2006">
              <mc:Choice xmlns:v="urn:schemas-microsoft-com:vml" Requires="v">
                <p:oleObj spid="_x0000_s4100" name="Acrobat Document" showAsIcon="1" r:id="rId5" imgW="914400" imgH="771480" progId="AcroExch.Document.7">
                  <p:embed/>
                </p:oleObj>
              </mc:Choice>
              <mc:Fallback>
                <p:oleObj name="Acrobat Document" showAsIcon="1" r:id="rId5" imgW="914400" imgH="771480" progId="AcroExch.Document.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31140" y="3343275"/>
                        <a:ext cx="13620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8845180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Submission of Interim Vouchers</a:t>
            </a:r>
            <a:endParaRPr lang="en-US" dirty="0"/>
          </a:p>
        </p:txBody>
      </p:sp>
      <p:sp>
        <p:nvSpPr>
          <p:cNvPr id="3" name="Content Placeholder 2"/>
          <p:cNvSpPr>
            <a:spLocks noGrp="1"/>
          </p:cNvSpPr>
          <p:nvPr>
            <p:ph idx="1"/>
          </p:nvPr>
        </p:nvSpPr>
        <p:spPr/>
        <p:txBody>
          <a:bodyPr/>
          <a:lstStyle/>
          <a:p>
            <a:pPr lvl="0"/>
            <a:r>
              <a:rPr lang="en-US" sz="2800" dirty="0">
                <a:solidFill>
                  <a:srgbClr val="1F497D"/>
                </a:solidFill>
                <a:latin typeface="Times New Roman" pitchFamily="18" charset="0"/>
                <a:cs typeface="Times New Roman" pitchFamily="18" charset="0"/>
              </a:rPr>
              <a:t>Required information </a:t>
            </a:r>
            <a:r>
              <a:rPr lang="en-US" sz="2800" dirty="0" smtClean="0">
                <a:solidFill>
                  <a:srgbClr val="1F497D"/>
                </a:solidFill>
                <a:latin typeface="Times New Roman" pitchFamily="18" charset="0"/>
                <a:cs typeface="Times New Roman" pitchFamily="18" charset="0"/>
              </a:rPr>
              <a:t>includes (cont.):</a:t>
            </a:r>
            <a:endParaRPr lang="en-US" sz="2800" dirty="0">
              <a:solidFill>
                <a:srgbClr val="1F497D"/>
              </a:solidFill>
              <a:latin typeface="Times New Roman" pitchFamily="18" charset="0"/>
              <a:cs typeface="Times New Roman" pitchFamily="18" charset="0"/>
            </a:endParaRPr>
          </a:p>
          <a:p>
            <a:pPr lvl="1"/>
            <a:endParaRPr lang="en-US" sz="800" dirty="0">
              <a:latin typeface="Times New Roman" pitchFamily="18" charset="0"/>
              <a:cs typeface="Times New Roman" pitchFamily="18" charset="0"/>
            </a:endParaRPr>
          </a:p>
          <a:p>
            <a:pPr lvl="1"/>
            <a:r>
              <a:rPr lang="en-US" sz="2400" dirty="0">
                <a:latin typeface="Times New Roman" pitchFamily="18" charset="0"/>
                <a:cs typeface="Times New Roman" pitchFamily="18" charset="0"/>
              </a:rPr>
              <a:t>Current and Cumulative Costs Billed </a:t>
            </a:r>
            <a:endParaRPr lang="en-US" sz="2400" dirty="0" smtClean="0">
              <a:latin typeface="Times New Roman" pitchFamily="18" charset="0"/>
              <a:cs typeface="Times New Roman" pitchFamily="18" charset="0"/>
            </a:endParaRPr>
          </a:p>
          <a:p>
            <a:pPr lvl="1"/>
            <a:endParaRPr lang="en-US" sz="800" dirty="0" smtClean="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Breakdown by Major Cost Element (i.e., Labor, Materials, Overhead)</a:t>
            </a:r>
          </a:p>
          <a:p>
            <a:pPr lvl="1"/>
            <a:endParaRPr lang="en-US" sz="800" dirty="0" smtClean="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Fee Earned And Due</a:t>
            </a:r>
          </a:p>
          <a:p>
            <a:pPr lvl="1"/>
            <a:endParaRPr lang="en-US" sz="800" dirty="0" smtClean="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Total Claimed Amount </a:t>
            </a:r>
          </a:p>
          <a:p>
            <a:pPr lvl="1"/>
            <a:endParaRPr lang="en-US" sz="800" dirty="0" smtClean="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Adjustments (i.e., Withheld Fee, Excess Costs Incurred)</a:t>
            </a:r>
          </a:p>
          <a:p>
            <a:pPr lvl="1"/>
            <a:endParaRPr lang="en-US" sz="800" dirty="0" smtClean="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Total Voucher Amount</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4294967295"/>
          </p:nvPr>
        </p:nvSpPr>
        <p:spPr>
          <a:xfrm>
            <a:off x="8468360" y="6492875"/>
            <a:ext cx="436880" cy="365125"/>
          </a:xfrm>
          <a:prstGeom prst="rect">
            <a:avLst/>
          </a:prstGeom>
        </p:spPr>
        <p:txBody>
          <a:bodyPr/>
          <a:lstStyle/>
          <a:p>
            <a:pPr>
              <a:defRPr/>
            </a:pPr>
            <a:fld id="{7D3F3407-7730-F242-BB2D-9339F59887B4}" type="slidenum">
              <a:rPr lang="en-US" smtClean="0">
                <a:solidFill>
                  <a:prstClr val="white"/>
                </a:solidFill>
              </a:rPr>
              <a:pPr>
                <a:defRPr/>
              </a:pPr>
              <a:t>81</a:t>
            </a:fld>
            <a:endParaRPr lang="en-US" dirty="0">
              <a:solidFill>
                <a:prstClr val="white"/>
              </a:solidFill>
            </a:endParaRPr>
          </a:p>
        </p:txBody>
      </p:sp>
    </p:spTree>
    <p:extLst>
      <p:ext uri="{BB962C8B-B14F-4D97-AF65-F5344CB8AC3E}">
        <p14:creationId xmlns:p14="http://schemas.microsoft.com/office/powerpoint/2010/main" val="166496335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Submission of Adjusting Vouchers</a:t>
            </a:r>
            <a:endParaRPr lang="en-US" dirty="0"/>
          </a:p>
        </p:txBody>
      </p:sp>
      <p:sp>
        <p:nvSpPr>
          <p:cNvPr id="3" name="Content Placeholder 2"/>
          <p:cNvSpPr>
            <a:spLocks noGrp="1"/>
          </p:cNvSpPr>
          <p:nvPr>
            <p:ph idx="1"/>
          </p:nvPr>
        </p:nvSpPr>
        <p:spPr>
          <a:xfrm>
            <a:off x="457200" y="1783971"/>
            <a:ext cx="8229600" cy="4519613"/>
          </a:xfrm>
        </p:spPr>
        <p:txBody>
          <a:bodyPr/>
          <a:lstStyle/>
          <a:p>
            <a:pPr eaLnBrk="1" hangingPunct="1"/>
            <a:r>
              <a:rPr lang="en-US" sz="2800" dirty="0" smtClean="0"/>
              <a:t>Adjusting voucher:</a:t>
            </a:r>
          </a:p>
          <a:p>
            <a:pPr eaLnBrk="1" hangingPunct="1"/>
            <a:endParaRPr lang="en-US" sz="1000" dirty="0" smtClean="0"/>
          </a:p>
          <a:p>
            <a:pPr lvl="1"/>
            <a:r>
              <a:rPr lang="en-US" sz="2400" dirty="0" smtClean="0"/>
              <a:t>Addresses changes to billing rates during or after year-end</a:t>
            </a:r>
          </a:p>
          <a:p>
            <a:pPr lvl="1"/>
            <a:endParaRPr lang="en-US" sz="1000" dirty="0" smtClean="0"/>
          </a:p>
          <a:p>
            <a:pPr lvl="1"/>
            <a:r>
              <a:rPr lang="en-US" sz="2400" dirty="0" smtClean="0"/>
              <a:t>Can be on a separate voucher or combined with interim voucher	</a:t>
            </a:r>
            <a:r>
              <a:rPr lang="en-US" sz="2000" dirty="0" smtClean="0"/>
              <a:t>			</a:t>
            </a:r>
          </a:p>
          <a:p>
            <a:pPr lvl="1"/>
            <a:endParaRPr lang="en-US" sz="1600" u="sng"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4294967295"/>
          </p:nvPr>
        </p:nvSpPr>
        <p:spPr>
          <a:xfrm>
            <a:off x="8468360" y="6492875"/>
            <a:ext cx="436880" cy="365125"/>
          </a:xfrm>
          <a:prstGeom prst="rect">
            <a:avLst/>
          </a:prstGeom>
        </p:spPr>
        <p:txBody>
          <a:bodyPr/>
          <a:lstStyle/>
          <a:p>
            <a:pPr>
              <a:defRPr/>
            </a:pPr>
            <a:fld id="{7D3F3407-7730-F242-BB2D-9339F59887B4}" type="slidenum">
              <a:rPr lang="en-US" smtClean="0"/>
              <a:pPr>
                <a:defRPr/>
              </a:pPr>
              <a:t>82</a:t>
            </a:fld>
            <a:endParaRPr lang="en-US" dirty="0"/>
          </a:p>
        </p:txBody>
      </p:sp>
    </p:spTree>
    <p:extLst>
      <p:ext uri="{BB962C8B-B14F-4D97-AF65-F5344CB8AC3E}">
        <p14:creationId xmlns:p14="http://schemas.microsoft.com/office/powerpoint/2010/main" val="375165443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Submission of Final Vouchers</a:t>
            </a:r>
            <a:endParaRPr lang="en-US" dirty="0"/>
          </a:p>
        </p:txBody>
      </p:sp>
      <p:sp>
        <p:nvSpPr>
          <p:cNvPr id="3" name="Content Placeholder 2"/>
          <p:cNvSpPr>
            <a:spLocks noGrp="1"/>
          </p:cNvSpPr>
          <p:nvPr>
            <p:ph idx="1"/>
          </p:nvPr>
        </p:nvSpPr>
        <p:spPr/>
        <p:txBody>
          <a:bodyPr/>
          <a:lstStyle/>
          <a:p>
            <a:pPr lvl="0"/>
            <a:r>
              <a:rPr lang="en-US" sz="2800" dirty="0" smtClean="0"/>
              <a:t>Last voucher to be submitted on a contract</a:t>
            </a:r>
          </a:p>
          <a:p>
            <a:pPr lvl="0"/>
            <a:endParaRPr lang="en-US" sz="1000" dirty="0" smtClean="0"/>
          </a:p>
          <a:p>
            <a:pPr lvl="0"/>
            <a:r>
              <a:rPr lang="en-US" sz="2800" dirty="0" smtClean="0"/>
              <a:t>A separate completion voucher will be submitted for each individual project or task order for which a separate series of public vouchers has been submitted</a:t>
            </a:r>
          </a:p>
          <a:p>
            <a:pPr lvl="0"/>
            <a:endParaRPr lang="en-US" sz="1000" dirty="0" smtClean="0"/>
          </a:p>
          <a:p>
            <a:pPr lvl="0"/>
            <a:r>
              <a:rPr lang="en-US" sz="2800" dirty="0" smtClean="0"/>
              <a:t>In accordance with FAR 52.216-7(d)(5).</a:t>
            </a:r>
          </a:p>
          <a:p>
            <a:pPr marL="800100" lvl="1" indent="-342900">
              <a:lnSpc>
                <a:spcPct val="80000"/>
              </a:lnSpc>
              <a:buNone/>
              <a:defRPr/>
            </a:pPr>
            <a:r>
              <a:rPr lang="en-US" sz="2000" dirty="0" smtClean="0"/>
              <a:t>				</a:t>
            </a:r>
          </a:p>
          <a:p>
            <a:pPr lvl="1"/>
            <a:endParaRPr lang="en-US" sz="1600" u="sng"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4294967295"/>
          </p:nvPr>
        </p:nvSpPr>
        <p:spPr>
          <a:xfrm>
            <a:off x="8468360" y="6492875"/>
            <a:ext cx="436880" cy="365125"/>
          </a:xfrm>
          <a:prstGeom prst="rect">
            <a:avLst/>
          </a:prstGeom>
        </p:spPr>
        <p:txBody>
          <a:bodyPr/>
          <a:lstStyle/>
          <a:p>
            <a:pPr>
              <a:defRPr/>
            </a:pPr>
            <a:fld id="{7D3F3407-7730-F242-BB2D-9339F59887B4}" type="slidenum">
              <a:rPr lang="en-US" smtClean="0"/>
              <a:pPr>
                <a:defRPr/>
              </a:pPr>
              <a:t>83</a:t>
            </a:fld>
            <a:endParaRPr lang="en-US" dirty="0"/>
          </a:p>
        </p:txBody>
      </p:sp>
    </p:spTree>
    <p:extLst>
      <p:ext uri="{BB962C8B-B14F-4D97-AF65-F5344CB8AC3E}">
        <p14:creationId xmlns:p14="http://schemas.microsoft.com/office/powerpoint/2010/main" val="175065484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Deficiencies</a:t>
            </a:r>
            <a:endParaRPr lang="en-US" dirty="0"/>
          </a:p>
        </p:txBody>
      </p:sp>
      <p:sp>
        <p:nvSpPr>
          <p:cNvPr id="3" name="Content Placeholder 2"/>
          <p:cNvSpPr>
            <a:spLocks noGrp="1"/>
          </p:cNvSpPr>
          <p:nvPr>
            <p:ph idx="1"/>
          </p:nvPr>
        </p:nvSpPr>
        <p:spPr/>
        <p:txBody>
          <a:bodyPr/>
          <a:lstStyle/>
          <a:p>
            <a:r>
              <a:rPr lang="en-US" sz="2800" dirty="0" smtClean="0"/>
              <a:t>Billing to incorrect DODAAC</a:t>
            </a:r>
          </a:p>
          <a:p>
            <a:endParaRPr lang="en-US" sz="1000" dirty="0" smtClean="0"/>
          </a:p>
          <a:p>
            <a:r>
              <a:rPr lang="en-US" sz="2800" dirty="0" smtClean="0"/>
              <a:t>Math errors</a:t>
            </a:r>
          </a:p>
          <a:p>
            <a:endParaRPr lang="en-US" sz="1000" dirty="0" smtClean="0"/>
          </a:p>
          <a:p>
            <a:r>
              <a:rPr lang="en-US" sz="2800" dirty="0" smtClean="0"/>
              <a:t>Billed costs not allowed per the contract terms (e.g., overtime)</a:t>
            </a:r>
          </a:p>
          <a:p>
            <a:pPr marL="0" indent="0">
              <a:buNone/>
            </a:pPr>
            <a:endParaRPr lang="en-US" sz="1000" dirty="0" smtClean="0"/>
          </a:p>
          <a:p>
            <a:r>
              <a:rPr lang="en-US" sz="2800" dirty="0"/>
              <a:t>Not billing in accordance with contract terms:</a:t>
            </a:r>
          </a:p>
          <a:p>
            <a:pPr lvl="1"/>
            <a:r>
              <a:rPr lang="en-US" sz="2400" dirty="0"/>
              <a:t>Fixed-fee</a:t>
            </a:r>
          </a:p>
          <a:p>
            <a:pPr lvl="1"/>
            <a:r>
              <a:rPr lang="en-US" sz="2400" dirty="0"/>
              <a:t>Funding &amp; Cost Ceilings</a:t>
            </a:r>
          </a:p>
          <a:p>
            <a:endParaRPr lang="en-US" sz="2000" dirty="0" smtClean="0"/>
          </a:p>
          <a:p>
            <a:pPr marL="800100" lvl="1" indent="-342900">
              <a:lnSpc>
                <a:spcPct val="80000"/>
              </a:lnSpc>
              <a:buNone/>
              <a:defRPr/>
            </a:pPr>
            <a:r>
              <a:rPr lang="en-US" sz="2000" dirty="0" smtClean="0"/>
              <a:t>				</a:t>
            </a:r>
          </a:p>
          <a:p>
            <a:pPr marL="457200" lvl="1" indent="0">
              <a:buNone/>
            </a:pPr>
            <a:endParaRPr lang="en-US" sz="1600" u="sng"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4294967295"/>
          </p:nvPr>
        </p:nvSpPr>
        <p:spPr>
          <a:xfrm>
            <a:off x="8468360" y="6492875"/>
            <a:ext cx="436880" cy="365125"/>
          </a:xfrm>
          <a:prstGeom prst="rect">
            <a:avLst/>
          </a:prstGeom>
        </p:spPr>
        <p:txBody>
          <a:bodyPr/>
          <a:lstStyle/>
          <a:p>
            <a:pPr>
              <a:defRPr/>
            </a:pPr>
            <a:fld id="{7D3F3407-7730-F242-BB2D-9339F59887B4}" type="slidenum">
              <a:rPr lang="en-US" smtClean="0"/>
              <a:pPr>
                <a:defRPr/>
              </a:pPr>
              <a:t>84</a:t>
            </a:fld>
            <a:endParaRPr lang="en-US" dirty="0"/>
          </a:p>
        </p:txBody>
      </p:sp>
    </p:spTree>
    <p:extLst>
      <p:ext uri="{BB962C8B-B14F-4D97-AF65-F5344CB8AC3E}">
        <p14:creationId xmlns:p14="http://schemas.microsoft.com/office/powerpoint/2010/main" val="88907460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Deficiencies</a:t>
            </a:r>
            <a:endParaRPr lang="en-US" dirty="0"/>
          </a:p>
        </p:txBody>
      </p:sp>
      <p:sp>
        <p:nvSpPr>
          <p:cNvPr id="3" name="Content Placeholder 2"/>
          <p:cNvSpPr>
            <a:spLocks noGrp="1"/>
          </p:cNvSpPr>
          <p:nvPr>
            <p:ph idx="1"/>
          </p:nvPr>
        </p:nvSpPr>
        <p:spPr/>
        <p:txBody>
          <a:bodyPr/>
          <a:lstStyle/>
          <a:p>
            <a:r>
              <a:rPr lang="en-US" sz="2800" dirty="0" smtClean="0"/>
              <a:t>Incorrect provisional billing rates (indirect costs)</a:t>
            </a:r>
          </a:p>
          <a:p>
            <a:endParaRPr lang="en-US" sz="1000" dirty="0" smtClean="0"/>
          </a:p>
          <a:p>
            <a:r>
              <a:rPr lang="en-US" sz="2800" dirty="0" smtClean="0"/>
              <a:t>Billing rates not adjusted to year-end actual rates</a:t>
            </a:r>
          </a:p>
          <a:p>
            <a:endParaRPr lang="en-US" sz="1000" dirty="0"/>
          </a:p>
          <a:p>
            <a:r>
              <a:rPr lang="en-US" sz="2800" dirty="0"/>
              <a:t>Inability to provide sufficient supporting documents in a timely manner</a:t>
            </a:r>
          </a:p>
          <a:p>
            <a:endParaRPr lang="en-US" sz="2000" dirty="0" smtClean="0"/>
          </a:p>
          <a:p>
            <a:pPr marL="800100" lvl="1" indent="-342900">
              <a:lnSpc>
                <a:spcPct val="80000"/>
              </a:lnSpc>
              <a:buNone/>
              <a:defRPr/>
            </a:pPr>
            <a:r>
              <a:rPr lang="en-US" sz="2000" dirty="0" smtClean="0"/>
              <a:t>				</a:t>
            </a:r>
          </a:p>
          <a:p>
            <a:pPr marL="457200" lvl="1" indent="0">
              <a:buNone/>
            </a:pPr>
            <a:endParaRPr lang="en-US" sz="1600" u="sng"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4294967295"/>
          </p:nvPr>
        </p:nvSpPr>
        <p:spPr>
          <a:xfrm>
            <a:off x="8468360" y="6492875"/>
            <a:ext cx="436880" cy="365125"/>
          </a:xfrm>
          <a:prstGeom prst="rect">
            <a:avLst/>
          </a:prstGeom>
        </p:spPr>
        <p:txBody>
          <a:bodyPr/>
          <a:lstStyle/>
          <a:p>
            <a:pPr>
              <a:defRPr/>
            </a:pPr>
            <a:fld id="{7D3F3407-7730-F242-BB2D-9339F59887B4}" type="slidenum">
              <a:rPr lang="en-US" smtClean="0"/>
              <a:pPr>
                <a:defRPr/>
              </a:pPr>
              <a:t>85</a:t>
            </a:fld>
            <a:endParaRPr lang="en-US" dirty="0"/>
          </a:p>
        </p:txBody>
      </p:sp>
    </p:spTree>
    <p:extLst>
      <p:ext uri="{BB962C8B-B14F-4D97-AF65-F5344CB8AC3E}">
        <p14:creationId xmlns:p14="http://schemas.microsoft.com/office/powerpoint/2010/main" val="96482393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Questions</a:t>
            </a:r>
            <a:endParaRPr lang="en-US" dirty="0"/>
          </a:p>
        </p:txBody>
      </p:sp>
      <p:sp>
        <p:nvSpPr>
          <p:cNvPr id="3" name="Content Placeholder 2"/>
          <p:cNvSpPr>
            <a:spLocks noGrp="1"/>
          </p:cNvSpPr>
          <p:nvPr>
            <p:ph idx="1"/>
          </p:nvPr>
        </p:nvSpPr>
        <p:spPr/>
        <p:txBody>
          <a:bodyPr/>
          <a:lstStyle/>
          <a:p>
            <a:pPr marL="339725" lvl="1" indent="0" eaLnBrk="1" hangingPunct="1">
              <a:buNone/>
            </a:pPr>
            <a:endParaRPr lang="en-US" sz="1800" dirty="0" smtClean="0"/>
          </a:p>
          <a:p>
            <a:endParaRPr lang="en-US" dirty="0"/>
          </a:p>
        </p:txBody>
      </p:sp>
      <p:sp>
        <p:nvSpPr>
          <p:cNvPr id="4" name="Slide Number Placeholder 3"/>
          <p:cNvSpPr>
            <a:spLocks noGrp="1"/>
          </p:cNvSpPr>
          <p:nvPr>
            <p:ph type="sldNum" sz="quarter" idx="4294967295"/>
          </p:nvPr>
        </p:nvSpPr>
        <p:spPr>
          <a:xfrm>
            <a:off x="8468360" y="6492875"/>
            <a:ext cx="436880" cy="365125"/>
          </a:xfrm>
          <a:prstGeom prst="rect">
            <a:avLst/>
          </a:prstGeom>
        </p:spPr>
        <p:txBody>
          <a:bodyPr/>
          <a:lstStyle/>
          <a:p>
            <a:pPr>
              <a:defRPr/>
            </a:pPr>
            <a:fld id="{7D3F3407-7730-F242-BB2D-9339F59887B4}" type="slidenum">
              <a:rPr lang="en-US" smtClean="0">
                <a:solidFill>
                  <a:prstClr val="white"/>
                </a:solidFill>
              </a:rPr>
              <a:pPr>
                <a:defRPr/>
              </a:pPr>
              <a:t>86</a:t>
            </a:fld>
            <a:endParaRPr lang="en-US" dirty="0">
              <a:solidFill>
                <a:prstClr val="white"/>
              </a:solidFill>
            </a:endParaRPr>
          </a:p>
        </p:txBody>
      </p:sp>
      <p:sp>
        <p:nvSpPr>
          <p:cNvPr id="5" name="TextBox 4"/>
          <p:cNvSpPr txBox="1"/>
          <p:nvPr/>
        </p:nvSpPr>
        <p:spPr>
          <a:xfrm>
            <a:off x="341194" y="1633845"/>
            <a:ext cx="8564046" cy="3139321"/>
          </a:xfrm>
          <a:prstGeom prst="rect">
            <a:avLst/>
          </a:prstGeom>
          <a:noFill/>
        </p:spPr>
        <p:txBody>
          <a:bodyPr wrap="square" rtlCol="0">
            <a:spAutoFit/>
          </a:bodyPr>
          <a:lstStyle/>
          <a:p>
            <a:r>
              <a:rPr lang="en-US" sz="2800" b="1" dirty="0" smtClean="0">
                <a:solidFill>
                  <a:schemeClr val="tx2"/>
                </a:solidFill>
              </a:rPr>
              <a:t>Question:  </a:t>
            </a:r>
            <a:r>
              <a:rPr lang="en-US" sz="2800" dirty="0" smtClean="0">
                <a:solidFill>
                  <a:schemeClr val="tx2"/>
                </a:solidFill>
              </a:rPr>
              <a:t>How do I know what DCAA office is my cognizant office?</a:t>
            </a:r>
          </a:p>
          <a:p>
            <a:endParaRPr lang="en-US" sz="1000" dirty="0" smtClean="0">
              <a:solidFill>
                <a:schemeClr val="tx2"/>
              </a:solidFill>
            </a:endParaRPr>
          </a:p>
          <a:p>
            <a:endParaRPr lang="en-US" sz="1000" dirty="0" smtClean="0">
              <a:solidFill>
                <a:schemeClr val="tx2"/>
              </a:solidFill>
            </a:endParaRPr>
          </a:p>
          <a:p>
            <a:endParaRPr lang="en-US" sz="1000" dirty="0" smtClean="0">
              <a:solidFill>
                <a:schemeClr val="tx2"/>
              </a:solidFill>
            </a:endParaRPr>
          </a:p>
          <a:p>
            <a:endParaRPr lang="en-US" sz="1000" dirty="0">
              <a:solidFill>
                <a:schemeClr val="tx2"/>
              </a:solidFill>
            </a:endParaRPr>
          </a:p>
          <a:p>
            <a:r>
              <a:rPr lang="en-US" sz="2800" b="1" dirty="0" smtClean="0">
                <a:solidFill>
                  <a:schemeClr val="tx2"/>
                </a:solidFill>
              </a:rPr>
              <a:t>Response:  </a:t>
            </a:r>
            <a:r>
              <a:rPr lang="en-US" sz="2800" dirty="0" smtClean="0">
                <a:solidFill>
                  <a:schemeClr val="tx2"/>
                </a:solidFill>
              </a:rPr>
              <a:t>Visit </a:t>
            </a:r>
            <a:r>
              <a:rPr lang="en-US" sz="2800" i="1" dirty="0" smtClean="0">
                <a:hlinkClick r:id="rId3"/>
              </a:rPr>
              <a:t>www.</a:t>
            </a:r>
            <a:r>
              <a:rPr lang="en-US" sz="2800" b="1" i="1" dirty="0" smtClean="0">
                <a:hlinkClick r:id="rId3"/>
              </a:rPr>
              <a:t>dcaa</a:t>
            </a:r>
            <a:r>
              <a:rPr lang="en-US" sz="2800" i="1" dirty="0" smtClean="0">
                <a:hlinkClick r:id="rId3"/>
              </a:rPr>
              <a:t>.mil/</a:t>
            </a:r>
            <a:r>
              <a:rPr lang="en-US" sz="2800" b="1" i="1" dirty="0" smtClean="0">
                <a:hlinkClick r:id="rId3"/>
              </a:rPr>
              <a:t>office</a:t>
            </a:r>
            <a:r>
              <a:rPr lang="en-US" sz="2800" i="1" dirty="0" smtClean="0">
                <a:hlinkClick r:id="rId3"/>
              </a:rPr>
              <a:t>_</a:t>
            </a:r>
            <a:r>
              <a:rPr lang="en-US" sz="2800" b="1" i="1" dirty="0" smtClean="0">
                <a:hlinkClick r:id="rId3"/>
              </a:rPr>
              <a:t>locator</a:t>
            </a:r>
            <a:r>
              <a:rPr lang="en-US" sz="2800" i="1" dirty="0" smtClean="0">
                <a:hlinkClick r:id="rId3"/>
              </a:rPr>
              <a:t>.html</a:t>
            </a:r>
            <a:r>
              <a:rPr lang="en-US" sz="2800" dirty="0">
                <a:solidFill>
                  <a:schemeClr val="tx2"/>
                </a:solidFill>
              </a:rPr>
              <a:t>, search by CAGE Code, DUNS Code, or ZIP Code.  </a:t>
            </a:r>
          </a:p>
          <a:p>
            <a:endParaRPr lang="en-US" sz="1000" dirty="0">
              <a:solidFill>
                <a:schemeClr val="tx2"/>
              </a:solidFill>
            </a:endParaRPr>
          </a:p>
          <a:p>
            <a:endParaRPr lang="en-US" dirty="0"/>
          </a:p>
          <a:p>
            <a:endParaRPr lang="en-US" dirty="0"/>
          </a:p>
        </p:txBody>
      </p:sp>
    </p:spTree>
    <p:extLst>
      <p:ext uri="{BB962C8B-B14F-4D97-AF65-F5344CB8AC3E}">
        <p14:creationId xmlns:p14="http://schemas.microsoft.com/office/powerpoint/2010/main" val="54442241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Asked Questions</a:t>
            </a:r>
          </a:p>
        </p:txBody>
      </p:sp>
      <p:sp>
        <p:nvSpPr>
          <p:cNvPr id="3" name="Content Placeholder 2"/>
          <p:cNvSpPr>
            <a:spLocks noGrp="1"/>
          </p:cNvSpPr>
          <p:nvPr>
            <p:ph idx="1"/>
          </p:nvPr>
        </p:nvSpPr>
        <p:spPr>
          <a:xfrm>
            <a:off x="348018" y="1633846"/>
            <a:ext cx="8557222" cy="4248339"/>
          </a:xfrm>
        </p:spPr>
        <p:txBody>
          <a:bodyPr/>
          <a:lstStyle/>
          <a:p>
            <a:pPr marL="0" indent="0">
              <a:buNone/>
            </a:pPr>
            <a:r>
              <a:rPr lang="en-US" sz="2800" b="1" dirty="0" smtClean="0"/>
              <a:t>Question:  </a:t>
            </a:r>
            <a:r>
              <a:rPr lang="en-US" sz="2800" dirty="0" smtClean="0"/>
              <a:t>Do I submit the Provisional Billing Rate Proposal to the ACO or DCAA Office?</a:t>
            </a:r>
          </a:p>
          <a:p>
            <a:pPr marL="0" indent="0">
              <a:buNone/>
            </a:pPr>
            <a:endParaRPr lang="en-US" sz="1000" dirty="0" smtClean="0"/>
          </a:p>
          <a:p>
            <a:pPr marL="0" indent="0">
              <a:buNone/>
            </a:pPr>
            <a:endParaRPr lang="en-US" sz="1000" dirty="0"/>
          </a:p>
          <a:p>
            <a:pPr marL="0" indent="0">
              <a:buNone/>
            </a:pPr>
            <a:endParaRPr lang="en-US" sz="1000" dirty="0" smtClean="0"/>
          </a:p>
          <a:p>
            <a:pPr marL="0" indent="0">
              <a:buNone/>
            </a:pPr>
            <a:r>
              <a:rPr lang="en-US" sz="2800" b="1" dirty="0" smtClean="0"/>
              <a:t>Response:  </a:t>
            </a:r>
            <a:r>
              <a:rPr lang="en-US" sz="2800" dirty="0" smtClean="0"/>
              <a:t>FAR 42.704 states the office responsible for final indirect cost rates also establishes provisional billing rates</a:t>
            </a:r>
          </a:p>
        </p:txBody>
      </p:sp>
      <p:sp>
        <p:nvSpPr>
          <p:cNvPr id="4" name="Slide Number Placeholder 3"/>
          <p:cNvSpPr>
            <a:spLocks noGrp="1"/>
          </p:cNvSpPr>
          <p:nvPr>
            <p:ph type="sldNum" sz="quarter" idx="4294967295"/>
          </p:nvPr>
        </p:nvSpPr>
        <p:spPr>
          <a:xfrm>
            <a:off x="8468360" y="6492875"/>
            <a:ext cx="436880" cy="365125"/>
          </a:xfrm>
          <a:prstGeom prst="rect">
            <a:avLst/>
          </a:prstGeom>
        </p:spPr>
        <p:txBody>
          <a:bodyPr/>
          <a:lstStyle/>
          <a:p>
            <a:pPr>
              <a:defRPr/>
            </a:pPr>
            <a:fld id="{7D3F3407-7730-F242-BB2D-9339F59887B4}" type="slidenum">
              <a:rPr lang="en-US" smtClean="0"/>
              <a:pPr>
                <a:defRPr/>
              </a:pPr>
              <a:t>87</a:t>
            </a:fld>
            <a:endParaRPr lang="en-US" dirty="0"/>
          </a:p>
        </p:txBody>
      </p:sp>
    </p:spTree>
    <p:extLst>
      <p:ext uri="{BB962C8B-B14F-4D97-AF65-F5344CB8AC3E}">
        <p14:creationId xmlns:p14="http://schemas.microsoft.com/office/powerpoint/2010/main" val="111547733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Questions</a:t>
            </a:r>
            <a:endParaRPr lang="en-US" dirty="0"/>
          </a:p>
        </p:txBody>
      </p:sp>
      <p:sp>
        <p:nvSpPr>
          <p:cNvPr id="3" name="Content Placeholder 2"/>
          <p:cNvSpPr>
            <a:spLocks noGrp="1"/>
          </p:cNvSpPr>
          <p:nvPr>
            <p:ph idx="1"/>
          </p:nvPr>
        </p:nvSpPr>
        <p:spPr>
          <a:xfrm>
            <a:off x="354249" y="1612426"/>
            <a:ext cx="8448261" cy="4641920"/>
          </a:xfrm>
        </p:spPr>
        <p:txBody>
          <a:bodyPr/>
          <a:lstStyle/>
          <a:p>
            <a:pPr marL="0" indent="0">
              <a:buNone/>
            </a:pPr>
            <a:r>
              <a:rPr lang="en-US" sz="2800" b="1" dirty="0" smtClean="0"/>
              <a:t>Question:  </a:t>
            </a:r>
            <a:r>
              <a:rPr lang="en-US" sz="2800" dirty="0" smtClean="0"/>
              <a:t>Can I just use the most recent FY end rates for provisional billing purposes?</a:t>
            </a:r>
          </a:p>
          <a:p>
            <a:pPr marL="0" indent="0">
              <a:buNone/>
            </a:pPr>
            <a:endParaRPr lang="en-US" sz="1000" dirty="0"/>
          </a:p>
          <a:p>
            <a:pPr marL="0" indent="0">
              <a:buNone/>
            </a:pPr>
            <a:endParaRPr lang="en-US" sz="1000" dirty="0" smtClean="0"/>
          </a:p>
          <a:p>
            <a:pPr marL="0" indent="0">
              <a:buNone/>
            </a:pPr>
            <a:endParaRPr lang="en-US" sz="1000" dirty="0"/>
          </a:p>
          <a:p>
            <a:pPr marL="0" indent="0">
              <a:buNone/>
            </a:pPr>
            <a:r>
              <a:rPr lang="en-US" sz="2800" b="1" dirty="0" smtClean="0"/>
              <a:t>Response:  </a:t>
            </a:r>
            <a:r>
              <a:rPr lang="en-US" sz="2800" dirty="0" smtClean="0"/>
              <a:t>No</a:t>
            </a:r>
          </a:p>
          <a:p>
            <a:pPr>
              <a:buNone/>
            </a:pPr>
            <a:endParaRPr lang="en-US" dirty="0"/>
          </a:p>
        </p:txBody>
      </p:sp>
      <p:sp>
        <p:nvSpPr>
          <p:cNvPr id="4" name="Slide Number Placeholder 3"/>
          <p:cNvSpPr>
            <a:spLocks noGrp="1"/>
          </p:cNvSpPr>
          <p:nvPr>
            <p:ph type="sldNum" sz="quarter" idx="4294967295"/>
          </p:nvPr>
        </p:nvSpPr>
        <p:spPr>
          <a:xfrm>
            <a:off x="8468360" y="6492875"/>
            <a:ext cx="436880" cy="365125"/>
          </a:xfrm>
          <a:prstGeom prst="rect">
            <a:avLst/>
          </a:prstGeom>
        </p:spPr>
        <p:txBody>
          <a:bodyPr/>
          <a:lstStyle/>
          <a:p>
            <a:pPr>
              <a:defRPr/>
            </a:pPr>
            <a:fld id="{7D3F3407-7730-F242-BB2D-9339F59887B4}" type="slidenum">
              <a:rPr lang="en-US" smtClean="0"/>
              <a:pPr>
                <a:defRPr/>
              </a:pPr>
              <a:t>88</a:t>
            </a:fld>
            <a:endParaRPr lang="en-US" dirty="0"/>
          </a:p>
        </p:txBody>
      </p:sp>
    </p:spTree>
    <p:extLst>
      <p:ext uri="{BB962C8B-B14F-4D97-AF65-F5344CB8AC3E}">
        <p14:creationId xmlns:p14="http://schemas.microsoft.com/office/powerpoint/2010/main" val="350589360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Questions</a:t>
            </a:r>
            <a:endParaRPr lang="en-US" dirty="0"/>
          </a:p>
        </p:txBody>
      </p:sp>
      <p:sp>
        <p:nvSpPr>
          <p:cNvPr id="3" name="Content Placeholder 2"/>
          <p:cNvSpPr>
            <a:spLocks noGrp="1"/>
          </p:cNvSpPr>
          <p:nvPr>
            <p:ph idx="1"/>
          </p:nvPr>
        </p:nvSpPr>
        <p:spPr>
          <a:xfrm>
            <a:off x="347721" y="1629960"/>
            <a:ext cx="8448261" cy="4641920"/>
          </a:xfrm>
        </p:spPr>
        <p:txBody>
          <a:bodyPr/>
          <a:lstStyle/>
          <a:p>
            <a:pPr marL="0" indent="0">
              <a:buNone/>
            </a:pPr>
            <a:r>
              <a:rPr lang="en-US" sz="2800" b="1" dirty="0" smtClean="0"/>
              <a:t>Question:  </a:t>
            </a:r>
            <a:r>
              <a:rPr lang="en-US" sz="2800" dirty="0" smtClean="0"/>
              <a:t>Once provisional billing rates are established with DCAA or the ACO, do I need to submit proposed changes based on new information?</a:t>
            </a:r>
          </a:p>
          <a:p>
            <a:pPr marL="0" indent="0">
              <a:buNone/>
            </a:pPr>
            <a:endParaRPr lang="en-US" sz="1000" dirty="0" smtClean="0"/>
          </a:p>
          <a:p>
            <a:pPr marL="0" indent="0">
              <a:buNone/>
            </a:pPr>
            <a:endParaRPr lang="en-US" sz="1000" dirty="0"/>
          </a:p>
          <a:p>
            <a:pPr marL="0" indent="0">
              <a:buNone/>
            </a:pPr>
            <a:endParaRPr lang="en-US" sz="1000" dirty="0"/>
          </a:p>
          <a:p>
            <a:pPr marL="0" indent="0">
              <a:buNone/>
            </a:pPr>
            <a:r>
              <a:rPr lang="en-US" sz="2800" b="1" dirty="0" smtClean="0"/>
              <a:t>Response:  </a:t>
            </a:r>
            <a:r>
              <a:rPr lang="en-US" sz="2800" dirty="0" smtClean="0"/>
              <a:t>Yes</a:t>
            </a:r>
          </a:p>
          <a:p>
            <a:pPr marL="0" indent="0">
              <a:buNone/>
            </a:pPr>
            <a:endParaRPr lang="en-US" sz="1000" dirty="0"/>
          </a:p>
          <a:p>
            <a:pPr>
              <a:buNone/>
            </a:pPr>
            <a:endParaRPr lang="en-US" dirty="0"/>
          </a:p>
        </p:txBody>
      </p:sp>
      <p:sp>
        <p:nvSpPr>
          <p:cNvPr id="4" name="Slide Number Placeholder 3"/>
          <p:cNvSpPr>
            <a:spLocks noGrp="1"/>
          </p:cNvSpPr>
          <p:nvPr>
            <p:ph type="sldNum" sz="quarter" idx="4294967295"/>
          </p:nvPr>
        </p:nvSpPr>
        <p:spPr>
          <a:xfrm>
            <a:off x="8468360" y="6492875"/>
            <a:ext cx="436880" cy="365125"/>
          </a:xfrm>
          <a:prstGeom prst="rect">
            <a:avLst/>
          </a:prstGeom>
        </p:spPr>
        <p:txBody>
          <a:bodyPr/>
          <a:lstStyle/>
          <a:p>
            <a:pPr>
              <a:defRPr/>
            </a:pPr>
            <a:fld id="{7D3F3407-7730-F242-BB2D-9339F59887B4}" type="slidenum">
              <a:rPr lang="en-US" smtClean="0"/>
              <a:pPr>
                <a:defRPr/>
              </a:pPr>
              <a:t>89</a:t>
            </a:fld>
            <a:endParaRPr lang="en-US" dirty="0"/>
          </a:p>
        </p:txBody>
      </p:sp>
    </p:spTree>
    <p:extLst>
      <p:ext uri="{BB962C8B-B14F-4D97-AF65-F5344CB8AC3E}">
        <p14:creationId xmlns:p14="http://schemas.microsoft.com/office/powerpoint/2010/main" val="2866762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San Diego Audit Management</a:t>
            </a:r>
          </a:p>
        </p:txBody>
      </p:sp>
      <p:sp>
        <p:nvSpPr>
          <p:cNvPr id="3" name="Content Placeholder 2"/>
          <p:cNvSpPr>
            <a:spLocks noGrp="1"/>
          </p:cNvSpPr>
          <p:nvPr>
            <p:ph idx="1"/>
          </p:nvPr>
        </p:nvSpPr>
        <p:spPr/>
        <p:txBody>
          <a:bodyPr/>
          <a:lstStyle/>
          <a:p>
            <a:r>
              <a:rPr lang="en-US" dirty="0" smtClean="0"/>
              <a:t>John Doherty – Regional Audit Manager Western Region Office – Incurred Cost</a:t>
            </a:r>
          </a:p>
          <a:p>
            <a:r>
              <a:rPr lang="en-US" dirty="0" smtClean="0"/>
              <a:t>Dave Hazlett – Branch Manager				San Diego North Incurred Cost Branch</a:t>
            </a:r>
          </a:p>
          <a:p>
            <a:r>
              <a:rPr lang="en-US" dirty="0" smtClean="0"/>
              <a:t>Elizabeth Reynaga – Branch Manager		San Diego South Incurred Cost Branch</a:t>
            </a:r>
          </a:p>
          <a:p>
            <a:r>
              <a:rPr lang="en-US" dirty="0" smtClean="0"/>
              <a:t>David Ortiz – Supervisory Auditor				San Diego South Incurred Cost Branch</a:t>
            </a:r>
            <a:endParaRPr lang="en-US" dirty="0"/>
          </a:p>
        </p:txBody>
      </p:sp>
    </p:spTree>
    <p:extLst>
      <p:ext uri="{BB962C8B-B14F-4D97-AF65-F5344CB8AC3E}">
        <p14:creationId xmlns:p14="http://schemas.microsoft.com/office/powerpoint/2010/main" val="20704942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Questions</a:t>
            </a:r>
            <a:endParaRPr lang="en-US" dirty="0"/>
          </a:p>
        </p:txBody>
      </p:sp>
      <p:sp>
        <p:nvSpPr>
          <p:cNvPr id="3" name="Content Placeholder 2"/>
          <p:cNvSpPr>
            <a:spLocks noGrp="1"/>
          </p:cNvSpPr>
          <p:nvPr>
            <p:ph idx="1"/>
          </p:nvPr>
        </p:nvSpPr>
        <p:spPr>
          <a:xfrm>
            <a:off x="327546" y="1606550"/>
            <a:ext cx="8359254" cy="4519613"/>
          </a:xfrm>
        </p:spPr>
        <p:txBody>
          <a:bodyPr/>
          <a:lstStyle/>
          <a:p>
            <a:pPr marL="0" indent="0" eaLnBrk="1" hangingPunct="1">
              <a:buNone/>
            </a:pPr>
            <a:r>
              <a:rPr lang="en-US" sz="2800" b="1" dirty="0" smtClean="0"/>
              <a:t>Question:  </a:t>
            </a:r>
            <a:r>
              <a:rPr lang="en-US" sz="2800" dirty="0" smtClean="0"/>
              <a:t>Is there any general guidance for how a contractor should be inputting information into WAWF?</a:t>
            </a:r>
          </a:p>
          <a:p>
            <a:pPr lvl="1" eaLnBrk="1" hangingPunct="1"/>
            <a:endParaRPr lang="en-US" sz="1000" dirty="0" smtClean="0"/>
          </a:p>
          <a:p>
            <a:pPr lvl="1" eaLnBrk="1" hangingPunct="1"/>
            <a:endParaRPr lang="en-US" sz="1000" dirty="0"/>
          </a:p>
          <a:p>
            <a:pPr lvl="1" eaLnBrk="1" hangingPunct="1"/>
            <a:endParaRPr lang="en-US" sz="1000" dirty="0" smtClean="0"/>
          </a:p>
          <a:p>
            <a:pPr marL="0" indent="0" eaLnBrk="1" hangingPunct="1">
              <a:buNone/>
            </a:pPr>
            <a:r>
              <a:rPr lang="en-US" sz="2800" b="1" dirty="0" smtClean="0"/>
              <a:t>Response:  </a:t>
            </a:r>
            <a:r>
              <a:rPr lang="en-US" sz="2800" dirty="0" smtClean="0"/>
              <a:t>Yes</a:t>
            </a:r>
          </a:p>
          <a:p>
            <a:pPr marL="0" indent="0" eaLnBrk="1" hangingPunct="1">
              <a:buNone/>
            </a:pPr>
            <a:endParaRPr lang="en-US" sz="1000" dirty="0">
              <a:hlinkClick r:id="rId3"/>
            </a:endParaRPr>
          </a:p>
          <a:p>
            <a:pPr marL="0" indent="0" eaLnBrk="1" hangingPunct="1">
              <a:buNone/>
            </a:pPr>
            <a:r>
              <a:rPr lang="en-US" sz="2800" dirty="0" smtClean="0">
                <a:hlinkClick r:id="rId3"/>
              </a:rPr>
              <a:t>https://wawftraining.eb.mil/xhtml/unauth/web/wbt/</a:t>
            </a:r>
            <a:br>
              <a:rPr lang="en-US" sz="2800" dirty="0" smtClean="0">
                <a:hlinkClick r:id="rId3"/>
              </a:rPr>
            </a:br>
            <a:r>
              <a:rPr lang="en-US" sz="2800" dirty="0" smtClean="0">
                <a:hlinkClick r:id="rId3"/>
              </a:rPr>
              <a:t>wawfra</a:t>
            </a:r>
            <a:r>
              <a:rPr lang="en-US" sz="2800" dirty="0" smtClean="0">
                <a:hlinkClick r:id="rId3"/>
              </a:rPr>
              <a:t>/vendor/</a:t>
            </a:r>
            <a:r>
              <a:rPr lang="en-US" sz="2800" dirty="0" smtClean="0">
                <a:hlinkClick r:id="rId3"/>
              </a:rPr>
              <a:t>DocumentCreate.xhtml</a:t>
            </a:r>
            <a:endParaRPr lang="en-US" sz="2800" dirty="0" smtClean="0"/>
          </a:p>
          <a:p>
            <a:pPr marL="800100" lvl="1" indent="-342900">
              <a:lnSpc>
                <a:spcPct val="80000"/>
              </a:lnSpc>
              <a:buNone/>
              <a:defRPr/>
            </a:pPr>
            <a:r>
              <a:rPr lang="en-US" sz="2000" dirty="0" smtClean="0"/>
              <a:t>				</a:t>
            </a:r>
          </a:p>
          <a:p>
            <a:pPr lvl="1"/>
            <a:endParaRPr lang="en-US" sz="1600" u="sng" dirty="0" smtClean="0">
              <a:latin typeface="Times New Roman" pitchFamily="18" charset="0"/>
              <a:cs typeface="Times New Roman" pitchFamily="18" charset="0"/>
            </a:endParaRPr>
          </a:p>
          <a:p>
            <a:endParaRPr lang="en-US" dirty="0"/>
          </a:p>
        </p:txBody>
      </p:sp>
      <p:sp>
        <p:nvSpPr>
          <p:cNvPr id="5" name="Slide Number Placeholder 4"/>
          <p:cNvSpPr>
            <a:spLocks noGrp="1"/>
          </p:cNvSpPr>
          <p:nvPr>
            <p:ph type="sldNum" sz="quarter" idx="4294967295"/>
          </p:nvPr>
        </p:nvSpPr>
        <p:spPr>
          <a:xfrm>
            <a:off x="8468360" y="6492875"/>
            <a:ext cx="436880" cy="365125"/>
          </a:xfrm>
          <a:prstGeom prst="rect">
            <a:avLst/>
          </a:prstGeom>
        </p:spPr>
        <p:txBody>
          <a:bodyPr/>
          <a:lstStyle/>
          <a:p>
            <a:pPr>
              <a:defRPr/>
            </a:pPr>
            <a:fld id="{7D3F3407-7730-F242-BB2D-9339F59887B4}" type="slidenum">
              <a:rPr lang="en-US" smtClean="0"/>
              <a:pPr>
                <a:defRPr/>
              </a:pPr>
              <a:t>90</a:t>
            </a:fld>
            <a:endParaRPr lang="en-US" dirty="0"/>
          </a:p>
        </p:txBody>
      </p:sp>
    </p:spTree>
    <p:extLst>
      <p:ext uri="{BB962C8B-B14F-4D97-AF65-F5344CB8AC3E}">
        <p14:creationId xmlns:p14="http://schemas.microsoft.com/office/powerpoint/2010/main" val="143906216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Questions</a:t>
            </a:r>
            <a:endParaRPr lang="en-US" dirty="0"/>
          </a:p>
        </p:txBody>
      </p:sp>
      <p:sp>
        <p:nvSpPr>
          <p:cNvPr id="3" name="Content Placeholder 2"/>
          <p:cNvSpPr>
            <a:spLocks noGrp="1"/>
          </p:cNvSpPr>
          <p:nvPr>
            <p:ph idx="1"/>
          </p:nvPr>
        </p:nvSpPr>
        <p:spPr>
          <a:xfrm>
            <a:off x="313899" y="1347242"/>
            <a:ext cx="8591341" cy="4519613"/>
          </a:xfrm>
        </p:spPr>
        <p:txBody>
          <a:bodyPr/>
          <a:lstStyle/>
          <a:p>
            <a:pPr marL="0" indent="0" eaLnBrk="1" hangingPunct="1">
              <a:buNone/>
            </a:pPr>
            <a:r>
              <a:rPr lang="en-US" sz="2800" b="1" dirty="0" smtClean="0"/>
              <a:t>Question:  </a:t>
            </a:r>
            <a:r>
              <a:rPr lang="en-US" sz="2800" dirty="0" smtClean="0"/>
              <a:t>When information is incorrect on a voucher, can the contractor recall/correct the voucher or does a new voucher have to be submitted?</a:t>
            </a:r>
          </a:p>
          <a:p>
            <a:pPr marL="0" indent="0" eaLnBrk="1" hangingPunct="1">
              <a:buNone/>
            </a:pPr>
            <a:endParaRPr lang="en-US" sz="1000" dirty="0" smtClean="0"/>
          </a:p>
          <a:p>
            <a:pPr marL="0" indent="0" eaLnBrk="1" hangingPunct="1">
              <a:buNone/>
            </a:pPr>
            <a:r>
              <a:rPr lang="en-US" sz="2800" b="1" dirty="0" smtClean="0"/>
              <a:t>Response:  </a:t>
            </a:r>
            <a:r>
              <a:rPr lang="en-US" sz="2800" dirty="0" smtClean="0"/>
              <a:t>Contractors cannot correct the following fields on submitted vouchers:  contract number, delivery order number, Cage Code, document type, shipment number/date, and voucher number/date.  </a:t>
            </a:r>
          </a:p>
          <a:p>
            <a:pPr marL="0" indent="0" eaLnBrk="1" hangingPunct="1">
              <a:buNone/>
            </a:pPr>
            <a:endParaRPr lang="en-US" sz="800" dirty="0" smtClean="0"/>
          </a:p>
          <a:p>
            <a:pPr marL="0" indent="0" eaLnBrk="1" hangingPunct="1">
              <a:buNone/>
            </a:pPr>
            <a:r>
              <a:rPr lang="en-US" sz="2400" dirty="0" smtClean="0"/>
              <a:t>Recalling or Resubmitting Invoices Quick Reference guide:   </a:t>
            </a:r>
            <a:endParaRPr lang="en-US" sz="2400" dirty="0"/>
          </a:p>
          <a:p>
            <a:pPr marL="0" indent="0" eaLnBrk="1" hangingPunct="1">
              <a:buNone/>
            </a:pPr>
            <a:r>
              <a:rPr lang="en-US" sz="2400" dirty="0" smtClean="0">
                <a:hlinkClick r:id=""/>
              </a:rPr>
              <a:t>http</a:t>
            </a:r>
            <a:r>
              <a:rPr lang="en-US" sz="2400" dirty="0" smtClean="0">
                <a:hlinkClick r:id="rId4"/>
              </a:rPr>
              <a:t>://www.dtra.mil/documents/business/wawf/RecallorResubmit.pdf</a:t>
            </a:r>
            <a:endParaRPr lang="en-US" sz="2400" dirty="0" smtClean="0"/>
          </a:p>
          <a:p>
            <a:pPr marL="339725" lvl="1" indent="0" eaLnBrk="1" hangingPunct="1">
              <a:buNone/>
            </a:pPr>
            <a:endParaRPr lang="en-US" sz="1800" dirty="0" smtClean="0"/>
          </a:p>
          <a:p>
            <a:pPr marL="339725" lvl="1" indent="0" eaLnBrk="1" hangingPunct="1">
              <a:buNone/>
            </a:pPr>
            <a:endParaRPr lang="en-US" sz="1800" dirty="0" smtClean="0"/>
          </a:p>
          <a:p>
            <a:endParaRPr lang="en-US" dirty="0"/>
          </a:p>
        </p:txBody>
      </p:sp>
      <p:sp>
        <p:nvSpPr>
          <p:cNvPr id="4" name="Slide Number Placeholder 3"/>
          <p:cNvSpPr>
            <a:spLocks noGrp="1"/>
          </p:cNvSpPr>
          <p:nvPr>
            <p:ph type="sldNum" sz="quarter" idx="4294967295"/>
          </p:nvPr>
        </p:nvSpPr>
        <p:spPr>
          <a:xfrm>
            <a:off x="8468360" y="6492875"/>
            <a:ext cx="436880" cy="365125"/>
          </a:xfrm>
          <a:prstGeom prst="rect">
            <a:avLst/>
          </a:prstGeom>
        </p:spPr>
        <p:txBody>
          <a:bodyPr/>
          <a:lstStyle/>
          <a:p>
            <a:pPr>
              <a:defRPr/>
            </a:pPr>
            <a:fld id="{7D3F3407-7730-F242-BB2D-9339F59887B4}" type="slidenum">
              <a:rPr lang="en-US" smtClean="0"/>
              <a:pPr>
                <a:defRPr/>
              </a:pPr>
              <a:t>91</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414486586"/>
              </p:ext>
            </p:extLst>
          </p:nvPr>
        </p:nvGraphicFramePr>
        <p:xfrm>
          <a:off x="9928746" y="4339997"/>
          <a:ext cx="914400" cy="771525"/>
        </p:xfrm>
        <a:graphic>
          <a:graphicData uri="http://schemas.openxmlformats.org/presentationml/2006/ole">
            <mc:AlternateContent xmlns:mc="http://schemas.openxmlformats.org/markup-compatibility/2006">
              <mc:Choice xmlns:v="urn:schemas-microsoft-com:vml" Requires="v">
                <p:oleObj spid="_x0000_s5124" name="Acrobat Document" showAsIcon="1" r:id="rId5" imgW="914400" imgH="771480" progId="AcroExch.Document.7">
                  <p:embed/>
                </p:oleObj>
              </mc:Choice>
              <mc:Fallback>
                <p:oleObj name="Acrobat Document" showAsIcon="1" r:id="rId5" imgW="914400" imgH="771480" progId="AcroExch.Document.7">
                  <p:embed/>
                  <p:pic>
                    <p:nvPicPr>
                      <p:cNvPr id="0" name=""/>
                      <p:cNvPicPr>
                        <a:picLocks noChangeAspect="1" noChangeArrowheads="1"/>
                      </p:cNvPicPr>
                      <p:nvPr/>
                    </p:nvPicPr>
                    <p:blipFill>
                      <a:blip r:embed="rId6"/>
                      <a:srcRect/>
                      <a:stretch>
                        <a:fillRect/>
                      </a:stretch>
                    </p:blipFill>
                    <p:spPr bwMode="auto">
                      <a:xfrm>
                        <a:off x="9928746" y="4339997"/>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3894850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Questions</a:t>
            </a:r>
            <a:endParaRPr lang="en-US" dirty="0"/>
          </a:p>
        </p:txBody>
      </p:sp>
      <p:sp>
        <p:nvSpPr>
          <p:cNvPr id="3" name="Content Placeholder 2"/>
          <p:cNvSpPr>
            <a:spLocks noGrp="1"/>
          </p:cNvSpPr>
          <p:nvPr>
            <p:ph idx="1"/>
          </p:nvPr>
        </p:nvSpPr>
        <p:spPr/>
        <p:txBody>
          <a:bodyPr/>
          <a:lstStyle/>
          <a:p>
            <a:r>
              <a:rPr lang="en-US" dirty="0" smtClean="0"/>
              <a:t>What is the process a new contractor should follow to obtain DCAA approved PBRs?</a:t>
            </a:r>
          </a:p>
          <a:p>
            <a:endParaRPr lang="en-US" dirty="0" smtClean="0"/>
          </a:p>
          <a:p>
            <a:r>
              <a:rPr lang="en-US" dirty="0" smtClean="0"/>
              <a:t>What marketing/business development activities are allowed in the rate computation?</a:t>
            </a:r>
            <a:endParaRPr lang="en-US" dirty="0"/>
          </a:p>
          <a:p>
            <a:endParaRPr lang="en-US" dirty="0"/>
          </a:p>
        </p:txBody>
      </p:sp>
      <p:sp>
        <p:nvSpPr>
          <p:cNvPr id="4" name="Slide Number Placeholder 3"/>
          <p:cNvSpPr>
            <a:spLocks noGrp="1"/>
          </p:cNvSpPr>
          <p:nvPr>
            <p:ph type="sldNum" sz="quarter" idx="4294967295"/>
          </p:nvPr>
        </p:nvSpPr>
        <p:spPr>
          <a:xfrm>
            <a:off x="8468360" y="6492875"/>
            <a:ext cx="436880" cy="365125"/>
          </a:xfrm>
          <a:prstGeom prst="rect">
            <a:avLst/>
          </a:prstGeom>
        </p:spPr>
        <p:txBody>
          <a:bodyPr/>
          <a:lstStyle/>
          <a:p>
            <a:pPr>
              <a:defRPr/>
            </a:pPr>
            <a:fld id="{7D3F3407-7730-F242-BB2D-9339F59887B4}" type="slidenum">
              <a:rPr lang="en-US" smtClean="0"/>
              <a:pPr>
                <a:defRPr/>
              </a:pPr>
              <a:t>92</a:t>
            </a:fld>
            <a:endParaRPr lang="en-US" dirty="0"/>
          </a:p>
        </p:txBody>
      </p:sp>
    </p:spTree>
    <p:extLst>
      <p:ext uri="{BB962C8B-B14F-4D97-AF65-F5344CB8AC3E}">
        <p14:creationId xmlns:p14="http://schemas.microsoft.com/office/powerpoint/2010/main" val="386840165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Questions</a:t>
            </a:r>
            <a:endParaRPr lang="en-US" dirty="0"/>
          </a:p>
        </p:txBody>
      </p:sp>
      <p:sp>
        <p:nvSpPr>
          <p:cNvPr id="3" name="Content Placeholder 2"/>
          <p:cNvSpPr>
            <a:spLocks noGrp="1"/>
          </p:cNvSpPr>
          <p:nvPr>
            <p:ph idx="1"/>
          </p:nvPr>
        </p:nvSpPr>
        <p:spPr/>
        <p:txBody>
          <a:bodyPr/>
          <a:lstStyle/>
          <a:p>
            <a:r>
              <a:rPr lang="en-US" dirty="0" smtClean="0"/>
              <a:t>How does the progress invoice type work in WAWF?</a:t>
            </a:r>
          </a:p>
          <a:p>
            <a:r>
              <a:rPr lang="en-US" dirty="0" smtClean="0"/>
              <a:t>How does the MOCAS information sharing work?</a:t>
            </a:r>
          </a:p>
          <a:p>
            <a:r>
              <a:rPr lang="en-US" dirty="0" smtClean="0"/>
              <a:t>How do I submit the portion of the invoice that was not accommodated for in the original submission?</a:t>
            </a:r>
            <a:endParaRPr lang="en-US" dirty="0"/>
          </a:p>
        </p:txBody>
      </p:sp>
      <p:sp>
        <p:nvSpPr>
          <p:cNvPr id="4" name="Slide Number Placeholder 3"/>
          <p:cNvSpPr>
            <a:spLocks noGrp="1"/>
          </p:cNvSpPr>
          <p:nvPr>
            <p:ph type="sldNum" sz="quarter" idx="4294967295"/>
          </p:nvPr>
        </p:nvSpPr>
        <p:spPr>
          <a:xfrm>
            <a:off x="8468360" y="6492875"/>
            <a:ext cx="436880" cy="365125"/>
          </a:xfrm>
          <a:prstGeom prst="rect">
            <a:avLst/>
          </a:prstGeom>
        </p:spPr>
        <p:txBody>
          <a:bodyPr/>
          <a:lstStyle/>
          <a:p>
            <a:pPr>
              <a:defRPr/>
            </a:pPr>
            <a:fld id="{7D3F3407-7730-F242-BB2D-9339F59887B4}" type="slidenum">
              <a:rPr lang="en-US" smtClean="0"/>
              <a:pPr>
                <a:defRPr/>
              </a:pPr>
              <a:t>93</a:t>
            </a:fld>
            <a:endParaRPr lang="en-US" dirty="0"/>
          </a:p>
        </p:txBody>
      </p:sp>
    </p:spTree>
    <p:extLst>
      <p:ext uri="{BB962C8B-B14F-4D97-AF65-F5344CB8AC3E}">
        <p14:creationId xmlns:p14="http://schemas.microsoft.com/office/powerpoint/2010/main" val="350877300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457200" y="1319946"/>
            <a:ext cx="8229600" cy="4519613"/>
          </a:xfrm>
        </p:spPr>
        <p:txBody>
          <a:bodyPr/>
          <a:lstStyle/>
          <a:p>
            <a:pPr>
              <a:lnSpc>
                <a:spcPct val="90000"/>
              </a:lnSpc>
              <a:defRPr/>
            </a:pPr>
            <a:r>
              <a:rPr lang="en-US" sz="2800" dirty="0"/>
              <a:t>Information regarding WAWF is available on the Internet at </a:t>
            </a:r>
            <a:r>
              <a:rPr lang="en-US" sz="2800" u="sng" dirty="0">
                <a:hlinkClick r:id="rId3"/>
              </a:rPr>
              <a:t>https://wawf.eb.mil/</a:t>
            </a:r>
            <a:r>
              <a:rPr lang="en-US" sz="2800" dirty="0"/>
              <a:t>.</a:t>
            </a:r>
          </a:p>
          <a:p>
            <a:pPr>
              <a:spcBef>
                <a:spcPts val="0"/>
              </a:spcBef>
              <a:defRPr/>
            </a:pPr>
            <a:endParaRPr lang="en-US" sz="1000" dirty="0" smtClean="0"/>
          </a:p>
          <a:p>
            <a:pPr>
              <a:spcBef>
                <a:spcPts val="0"/>
              </a:spcBef>
              <a:defRPr/>
            </a:pPr>
            <a:r>
              <a:rPr lang="en-US" sz="2800" dirty="0" smtClean="0"/>
              <a:t>Additional Information and Links:</a:t>
            </a:r>
          </a:p>
          <a:p>
            <a:pPr lvl="1">
              <a:spcBef>
                <a:spcPts val="0"/>
              </a:spcBef>
              <a:defRPr/>
            </a:pPr>
            <a:endParaRPr lang="en-US" sz="1000" dirty="0" smtClean="0"/>
          </a:p>
          <a:p>
            <a:pPr lvl="1">
              <a:spcBef>
                <a:spcPts val="0"/>
              </a:spcBef>
              <a:defRPr/>
            </a:pPr>
            <a:r>
              <a:rPr lang="en-US" sz="2400" dirty="0" smtClean="0"/>
              <a:t>WAWF Training &amp; Practice: </a:t>
            </a:r>
            <a:r>
              <a:rPr lang="en-US" sz="2400" u="sng" dirty="0" smtClean="0">
                <a:hlinkClick r:id="rId4"/>
              </a:rPr>
              <a:t>https://wawftraining.eb.mil</a:t>
            </a:r>
            <a:endParaRPr lang="en-US" sz="2400" u="sng" dirty="0" smtClean="0"/>
          </a:p>
          <a:p>
            <a:pPr lvl="1">
              <a:spcBef>
                <a:spcPts val="0"/>
              </a:spcBef>
              <a:defRPr/>
            </a:pPr>
            <a:endParaRPr lang="en-US" sz="1000" u="sng" dirty="0" smtClean="0"/>
          </a:p>
          <a:p>
            <a:pPr lvl="1">
              <a:spcBef>
                <a:spcPts val="0"/>
              </a:spcBef>
              <a:defRPr/>
            </a:pPr>
            <a:r>
              <a:rPr lang="en-US" sz="2400" dirty="0" smtClean="0"/>
              <a:t>Help guides:  </a:t>
            </a:r>
            <a:r>
              <a:rPr lang="en-US" sz="2400" u="sng" dirty="0" smtClean="0">
                <a:hlinkClick r:id="rId5"/>
              </a:rPr>
              <a:t>http://www.dfas.mil/ecommerce/wawf/info.html</a:t>
            </a:r>
            <a:endParaRPr lang="en-US" sz="2400" u="sng" dirty="0" smtClean="0"/>
          </a:p>
          <a:p>
            <a:pPr lvl="1">
              <a:spcBef>
                <a:spcPts val="0"/>
              </a:spcBef>
              <a:buNone/>
              <a:defRPr/>
            </a:pPr>
            <a:endParaRPr lang="en-US" sz="1000" dirty="0" smtClean="0"/>
          </a:p>
          <a:p>
            <a:pPr lvl="1">
              <a:spcBef>
                <a:spcPts val="0"/>
              </a:spcBef>
              <a:defRPr/>
            </a:pPr>
            <a:r>
              <a:rPr lang="en-US" sz="2400" dirty="0" smtClean="0"/>
              <a:t>DFAS (To check invoice payment status): </a:t>
            </a:r>
          </a:p>
          <a:p>
            <a:pPr lvl="2">
              <a:spcBef>
                <a:spcPts val="0"/>
              </a:spcBef>
              <a:defRPr/>
            </a:pPr>
            <a:r>
              <a:rPr lang="en-US" sz="2000" dirty="0" smtClean="0"/>
              <a:t>myInvoice</a:t>
            </a:r>
            <a:r>
              <a:rPr lang="en-US" sz="2000" dirty="0" smtClean="0"/>
              <a:t>: </a:t>
            </a:r>
            <a:r>
              <a:rPr lang="en-US" sz="2000" u="sng" dirty="0" smtClean="0">
                <a:hlinkClick r:id="rId6"/>
              </a:rPr>
              <a:t>https://myinvoice.csd.disa.mil//index.html</a:t>
            </a:r>
            <a:endParaRPr lang="en-US" sz="2000" u="sng" dirty="0"/>
          </a:p>
          <a:p>
            <a:pPr lvl="1">
              <a:spcBef>
                <a:spcPts val="0"/>
              </a:spcBef>
              <a:defRPr/>
            </a:pPr>
            <a:endParaRPr lang="en-US" sz="1000" dirty="0" smtClean="0"/>
          </a:p>
          <a:p>
            <a:pPr lvl="1">
              <a:spcBef>
                <a:spcPts val="0"/>
              </a:spcBef>
              <a:defRPr/>
            </a:pPr>
            <a:r>
              <a:rPr lang="en-US" sz="2400" dirty="0" smtClean="0"/>
              <a:t>Information </a:t>
            </a:r>
            <a:r>
              <a:rPr lang="en-US" sz="2400" dirty="0"/>
              <a:t>for Contractors Manual (Enclosure 5</a:t>
            </a:r>
            <a:r>
              <a:rPr lang="en-US" sz="2400" dirty="0" smtClean="0"/>
              <a:t>):  </a:t>
            </a:r>
            <a:r>
              <a:rPr lang="en-US" sz="2000" dirty="0" smtClean="0">
                <a:hlinkClick r:id="rId7"/>
              </a:rPr>
              <a:t>http</a:t>
            </a:r>
            <a:r>
              <a:rPr lang="en-US" sz="2000" dirty="0">
                <a:hlinkClick r:id="rId7"/>
              </a:rPr>
              <a:t>://www.dcaa.mil</a:t>
            </a:r>
            <a:r>
              <a:rPr lang="en-US" sz="2000" dirty="0"/>
              <a:t>	</a:t>
            </a:r>
          </a:p>
          <a:p>
            <a:pPr lvl="2">
              <a:spcBef>
                <a:spcPts val="0"/>
              </a:spcBef>
              <a:buNone/>
              <a:defRPr/>
            </a:pPr>
            <a:endParaRPr lang="en-US" sz="2000" u="sng" dirty="0"/>
          </a:p>
          <a:p>
            <a:pPr lvl="2">
              <a:buNone/>
              <a:defRPr/>
            </a:pPr>
            <a:endParaRPr lang="en-US" sz="2000" dirty="0" smtClean="0"/>
          </a:p>
          <a:p>
            <a:pPr lvl="2">
              <a:buNone/>
              <a:defRPr/>
            </a:pPr>
            <a:endParaRPr lang="en-US" sz="2000" dirty="0" smtClean="0"/>
          </a:p>
          <a:p>
            <a:pPr eaLnBrk="1" hangingPunct="1">
              <a:lnSpc>
                <a:spcPct val="90000"/>
              </a:lnSpc>
              <a:defRPr/>
            </a:pPr>
            <a:endParaRPr lang="en-US" sz="2400" dirty="0" smtClean="0"/>
          </a:p>
          <a:p>
            <a:pPr eaLnBrk="1" hangingPunct="1">
              <a:lnSpc>
                <a:spcPct val="90000"/>
              </a:lnSpc>
              <a:defRPr/>
            </a:pPr>
            <a:endParaRPr lang="en-US" sz="2400" dirty="0" smtClean="0"/>
          </a:p>
          <a:p>
            <a:pPr>
              <a:buNone/>
            </a:pPr>
            <a:endParaRPr lang="en-US" dirty="0"/>
          </a:p>
        </p:txBody>
      </p:sp>
      <p:sp>
        <p:nvSpPr>
          <p:cNvPr id="4" name="Slide Number Placeholder 3"/>
          <p:cNvSpPr>
            <a:spLocks noGrp="1"/>
          </p:cNvSpPr>
          <p:nvPr>
            <p:ph type="sldNum" sz="quarter" idx="4294967295"/>
          </p:nvPr>
        </p:nvSpPr>
        <p:spPr>
          <a:xfrm>
            <a:off x="8468360" y="6492875"/>
            <a:ext cx="436880" cy="365125"/>
          </a:xfrm>
          <a:prstGeom prst="rect">
            <a:avLst/>
          </a:prstGeom>
        </p:spPr>
        <p:txBody>
          <a:bodyPr/>
          <a:lstStyle/>
          <a:p>
            <a:pPr>
              <a:defRPr/>
            </a:pPr>
            <a:fld id="{7D3F3407-7730-F242-BB2D-9339F59887B4}" type="slidenum">
              <a:rPr lang="en-US" smtClean="0">
                <a:solidFill>
                  <a:prstClr val="white"/>
                </a:solidFill>
              </a:rPr>
              <a:pPr>
                <a:defRPr/>
              </a:pPr>
              <a:t>94</a:t>
            </a:fld>
            <a:endParaRPr lang="en-US" dirty="0">
              <a:solidFill>
                <a:prstClr val="white"/>
              </a:solidFill>
            </a:endParaRPr>
          </a:p>
        </p:txBody>
      </p:sp>
    </p:spTree>
    <p:extLst>
      <p:ext uri="{BB962C8B-B14F-4D97-AF65-F5344CB8AC3E}">
        <p14:creationId xmlns:p14="http://schemas.microsoft.com/office/powerpoint/2010/main" val="224968600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685800" y="2130425"/>
            <a:ext cx="7772400" cy="2456323"/>
          </a:xfrm>
        </p:spPr>
        <p:txBody>
          <a:bodyPr/>
          <a:lstStyle/>
          <a:p>
            <a:r>
              <a:rPr lang="en-US" b="1" dirty="0" smtClean="0">
                <a:solidFill>
                  <a:schemeClr val="tx1"/>
                </a:solidFill>
              </a:rPr>
              <a:t>Incurred Cost Submissions</a:t>
            </a:r>
            <a:br>
              <a:rPr lang="en-US" b="1" dirty="0" smtClean="0">
                <a:solidFill>
                  <a:schemeClr val="tx1"/>
                </a:solidFill>
              </a:rPr>
            </a:br>
            <a:r>
              <a:rPr lang="en-US" b="1" dirty="0">
                <a:solidFill>
                  <a:schemeClr val="tx1"/>
                </a:solidFill>
              </a:rPr>
              <a:t/>
            </a:r>
            <a:br>
              <a:rPr lang="en-US" b="1" dirty="0">
                <a:solidFill>
                  <a:schemeClr val="tx1"/>
                </a:solidFill>
              </a:rPr>
            </a:br>
            <a:r>
              <a:rPr lang="en-US" sz="2400" dirty="0">
                <a:solidFill>
                  <a:schemeClr val="tx1"/>
                </a:solidFill>
                <a:ea typeface="ＭＳ Ｐゴシック" pitchFamily="34" charset="-128"/>
              </a:rPr>
              <a:t>SDRIC Conference February 25, 2014</a:t>
            </a:r>
            <a:r>
              <a:rPr lang="en-US" dirty="0">
                <a:ea typeface="ＭＳ Ｐゴシック" pitchFamily="34" charset="-128"/>
              </a:rPr>
              <a:t/>
            </a:r>
            <a:br>
              <a:rPr lang="en-US" dirty="0">
                <a:ea typeface="ＭＳ Ｐゴシック" pitchFamily="34" charset="-128"/>
              </a:rPr>
            </a:br>
            <a:endParaRPr lang="en-US" dirty="0" smtClean="0"/>
          </a:p>
        </p:txBody>
      </p:sp>
      <p:sp>
        <p:nvSpPr>
          <p:cNvPr id="3" name="Subtitle 2"/>
          <p:cNvSpPr>
            <a:spLocks noGrp="1"/>
          </p:cNvSpPr>
          <p:nvPr>
            <p:ph type="subTitle" idx="1"/>
          </p:nvPr>
        </p:nvSpPr>
        <p:spPr>
          <a:xfrm>
            <a:off x="1371600" y="5104262"/>
            <a:ext cx="6400800" cy="534537"/>
          </a:xfrm>
        </p:spPr>
        <p:txBody>
          <a:bodyPr rtlCol="0">
            <a:normAutofit fontScale="55000" lnSpcReduction="20000"/>
          </a:bodyPr>
          <a:lstStyle/>
          <a:p>
            <a:pPr fontAlgn="auto">
              <a:spcAft>
                <a:spcPts val="0"/>
              </a:spcAft>
              <a:defRPr/>
            </a:pPr>
            <a:r>
              <a:rPr lang="en-US" dirty="0" smtClean="0">
                <a:solidFill>
                  <a:schemeClr val="tx1"/>
                </a:solidFill>
              </a:rPr>
              <a:t>The views expressed in this presentation are DCAA's views and not necessarily the views of other DoD organizations</a:t>
            </a:r>
          </a:p>
          <a:p>
            <a:pPr fontAlgn="auto">
              <a:spcAft>
                <a:spcPts val="0"/>
              </a:spcAft>
              <a:defRPr/>
            </a:pPr>
            <a:endParaRPr lang="en-US" dirty="0" smtClean="0">
              <a:ea typeface="+mn-ea"/>
              <a:cs typeface="+mn-cs"/>
            </a:endParaRPr>
          </a:p>
        </p:txBody>
      </p:sp>
    </p:spTree>
    <p:extLst>
      <p:ext uri="{BB962C8B-B14F-4D97-AF65-F5344CB8AC3E}">
        <p14:creationId xmlns:p14="http://schemas.microsoft.com/office/powerpoint/2010/main" val="291242649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Incurred Cost Submissions</a:t>
            </a:r>
            <a:endParaRPr lang="en-US" dirty="0"/>
          </a:p>
        </p:txBody>
      </p:sp>
      <p:sp>
        <p:nvSpPr>
          <p:cNvPr id="3" name="Content Placeholder 2"/>
          <p:cNvSpPr>
            <a:spLocks noGrp="1"/>
          </p:cNvSpPr>
          <p:nvPr>
            <p:ph idx="1"/>
          </p:nvPr>
        </p:nvSpPr>
        <p:spPr>
          <a:xfrm>
            <a:off x="457200" y="1606551"/>
            <a:ext cx="8229600" cy="3879850"/>
          </a:xfrm>
        </p:spPr>
        <p:txBody>
          <a:bodyPr/>
          <a:lstStyle/>
          <a:p>
            <a:pPr>
              <a:lnSpc>
                <a:spcPct val="90000"/>
              </a:lnSpc>
            </a:pPr>
            <a:r>
              <a:rPr lang="en-US" sz="2400" dirty="0" smtClean="0"/>
              <a:t>Due Dates of Submissions</a:t>
            </a:r>
          </a:p>
          <a:p>
            <a:pPr>
              <a:lnSpc>
                <a:spcPct val="90000"/>
              </a:lnSpc>
            </a:pPr>
            <a:r>
              <a:rPr lang="en-US" sz="2400" dirty="0" smtClean="0"/>
              <a:t>Delinquent Submissions</a:t>
            </a:r>
          </a:p>
          <a:p>
            <a:pPr>
              <a:lnSpc>
                <a:spcPct val="90000"/>
              </a:lnSpc>
            </a:pPr>
            <a:r>
              <a:rPr lang="en-US" sz="2400" dirty="0" smtClean="0"/>
              <a:t>Adequacy Review</a:t>
            </a:r>
          </a:p>
          <a:p>
            <a:pPr>
              <a:lnSpc>
                <a:spcPct val="90000"/>
              </a:lnSpc>
            </a:pPr>
            <a:r>
              <a:rPr lang="en-US" sz="2400" dirty="0" smtClean="0"/>
              <a:t>Audit Requirements</a:t>
            </a:r>
          </a:p>
          <a:p>
            <a:pPr>
              <a:lnSpc>
                <a:spcPct val="90000"/>
              </a:lnSpc>
            </a:pPr>
            <a:r>
              <a:rPr lang="en-US" sz="2400" dirty="0" smtClean="0"/>
              <a:t>Required Submission Schedules</a:t>
            </a:r>
          </a:p>
          <a:p>
            <a:pPr>
              <a:lnSpc>
                <a:spcPct val="90000"/>
              </a:lnSpc>
            </a:pPr>
            <a:r>
              <a:rPr lang="en-US" sz="2400" dirty="0" smtClean="0"/>
              <a:t>ICE Model</a:t>
            </a:r>
          </a:p>
          <a:p>
            <a:pPr>
              <a:lnSpc>
                <a:spcPct val="90000"/>
              </a:lnSpc>
            </a:pPr>
            <a:r>
              <a:rPr lang="en-US" sz="2400" dirty="0" smtClean="0"/>
              <a:t>Penalties</a:t>
            </a:r>
          </a:p>
          <a:p>
            <a:pPr>
              <a:lnSpc>
                <a:spcPct val="90000"/>
              </a:lnSpc>
            </a:pPr>
            <a:r>
              <a:rPr lang="en-US" sz="2400" dirty="0" smtClean="0"/>
              <a:t>Frequently Asked Questions</a:t>
            </a:r>
            <a:endParaRPr lang="en-US" sz="2400" dirty="0"/>
          </a:p>
        </p:txBody>
      </p:sp>
      <p:sp>
        <p:nvSpPr>
          <p:cNvPr id="4" name="Rectangle 3"/>
          <p:cNvSpPr/>
          <p:nvPr/>
        </p:nvSpPr>
        <p:spPr>
          <a:xfrm>
            <a:off x="3987384" y="5726243"/>
            <a:ext cx="741069" cy="307777"/>
          </a:xfrm>
          <a:prstGeom prst="rect">
            <a:avLst/>
          </a:prstGeom>
        </p:spPr>
        <p:txBody>
          <a:bodyPr wrap="square">
            <a:spAutoFit/>
          </a:bodyPr>
          <a:lstStyle/>
          <a:p>
            <a:pPr algn="ctr">
              <a:defRPr/>
            </a:pPr>
            <a:fld id="{7D3F3407-7730-F242-BB2D-9339F59887B4}" type="slidenum">
              <a:rPr lang="en-US" sz="1400" smtClean="0"/>
              <a:pPr algn="ctr">
                <a:defRPr/>
              </a:pPr>
              <a:t>96</a:t>
            </a:fld>
            <a:endParaRPr lang="en-US" sz="1400" dirty="0"/>
          </a:p>
        </p:txBody>
      </p:sp>
    </p:spTree>
    <p:extLst>
      <p:ext uri="{BB962C8B-B14F-4D97-AF65-F5344CB8AC3E}">
        <p14:creationId xmlns:p14="http://schemas.microsoft.com/office/powerpoint/2010/main" val="216405111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Due Dates of Submissions</a:t>
            </a:r>
            <a:endParaRPr lang="en-US" dirty="0"/>
          </a:p>
        </p:txBody>
      </p:sp>
      <p:sp>
        <p:nvSpPr>
          <p:cNvPr id="3" name="Content Placeholder 2"/>
          <p:cNvSpPr>
            <a:spLocks noGrp="1"/>
          </p:cNvSpPr>
          <p:nvPr>
            <p:ph idx="1"/>
          </p:nvPr>
        </p:nvSpPr>
        <p:spPr>
          <a:xfrm>
            <a:off x="457200" y="1606551"/>
            <a:ext cx="8229600" cy="3669988"/>
          </a:xfrm>
        </p:spPr>
        <p:txBody>
          <a:bodyPr/>
          <a:lstStyle/>
          <a:p>
            <a:r>
              <a:rPr lang="en-US" sz="3400" dirty="0" smtClean="0"/>
              <a:t>Incurred cost claims are due six months after completion of the contractor’s fiscal year end.</a:t>
            </a:r>
          </a:p>
          <a:p>
            <a:pPr lvl="1"/>
            <a:r>
              <a:rPr lang="en-US" sz="2600" dirty="0" smtClean="0"/>
              <a:t>Per the Allowable Cost and Payment Clause (FAR 52.216-7(d)(2))</a:t>
            </a:r>
          </a:p>
          <a:p>
            <a:pPr lvl="1"/>
            <a:r>
              <a:rPr lang="en-US" sz="2600" dirty="0" smtClean="0"/>
              <a:t>Allowable cost and payment clause applies to cost-reimbursement type contracts (FAR 16.307)</a:t>
            </a:r>
          </a:p>
          <a:p>
            <a:endParaRPr lang="en-US" sz="3000" dirty="0" smtClean="0"/>
          </a:p>
          <a:p>
            <a:endParaRPr lang="en-US" dirty="0"/>
          </a:p>
        </p:txBody>
      </p:sp>
      <p:sp>
        <p:nvSpPr>
          <p:cNvPr id="4" name="Rectangle 3"/>
          <p:cNvSpPr/>
          <p:nvPr/>
        </p:nvSpPr>
        <p:spPr>
          <a:xfrm rot="10800000" flipV="1">
            <a:off x="4032354" y="5822401"/>
            <a:ext cx="696099" cy="307777"/>
          </a:xfrm>
          <a:prstGeom prst="rect">
            <a:avLst/>
          </a:prstGeom>
        </p:spPr>
        <p:txBody>
          <a:bodyPr wrap="square" anchor="b">
            <a:spAutoFit/>
          </a:bodyPr>
          <a:lstStyle/>
          <a:p>
            <a:pPr algn="ctr">
              <a:defRPr/>
            </a:pPr>
            <a:fld id="{7D3F3407-7730-F242-BB2D-9339F59887B4}" type="slidenum">
              <a:rPr lang="en-US" sz="1400" smtClean="0"/>
              <a:pPr algn="ctr">
                <a:defRPr/>
              </a:pPr>
              <a:t>97</a:t>
            </a:fld>
            <a:endParaRPr lang="en-US" sz="1400" dirty="0"/>
          </a:p>
        </p:txBody>
      </p:sp>
    </p:spTree>
    <p:extLst>
      <p:ext uri="{BB962C8B-B14F-4D97-AF65-F5344CB8AC3E}">
        <p14:creationId xmlns:p14="http://schemas.microsoft.com/office/powerpoint/2010/main" val="26463600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Delinquent Submissions</a:t>
            </a:r>
            <a:endParaRPr lang="en-US" dirty="0"/>
          </a:p>
        </p:txBody>
      </p:sp>
      <p:sp>
        <p:nvSpPr>
          <p:cNvPr id="3" name="Content Placeholder 2"/>
          <p:cNvSpPr>
            <a:spLocks noGrp="1"/>
          </p:cNvSpPr>
          <p:nvPr>
            <p:ph idx="1"/>
          </p:nvPr>
        </p:nvSpPr>
        <p:spPr>
          <a:xfrm>
            <a:off x="457200" y="1606551"/>
            <a:ext cx="8229600" cy="3729948"/>
          </a:xfrm>
        </p:spPr>
        <p:txBody>
          <a:bodyPr/>
          <a:lstStyle/>
          <a:p>
            <a:pPr>
              <a:lnSpc>
                <a:spcPct val="80000"/>
              </a:lnSpc>
            </a:pPr>
            <a:r>
              <a:rPr lang="en-US" sz="3600" dirty="0" smtClean="0"/>
              <a:t>If submissions are six months delinquent, DCAA will recommend a decrement factor and for the CO to make a unilateral determination. (FAR 42.703-2(c)(2))</a:t>
            </a:r>
          </a:p>
          <a:p>
            <a:pPr marL="0" indent="0">
              <a:buNone/>
            </a:pPr>
            <a:endParaRPr lang="en-US" dirty="0"/>
          </a:p>
        </p:txBody>
      </p:sp>
      <p:sp>
        <p:nvSpPr>
          <p:cNvPr id="4" name="Rectangle 3"/>
          <p:cNvSpPr/>
          <p:nvPr/>
        </p:nvSpPr>
        <p:spPr>
          <a:xfrm rot="10800000" flipV="1">
            <a:off x="4137285" y="5737184"/>
            <a:ext cx="591168" cy="307777"/>
          </a:xfrm>
          <a:prstGeom prst="rect">
            <a:avLst/>
          </a:prstGeom>
        </p:spPr>
        <p:txBody>
          <a:bodyPr wrap="square">
            <a:spAutoFit/>
          </a:bodyPr>
          <a:lstStyle/>
          <a:p>
            <a:pPr algn="ctr">
              <a:defRPr/>
            </a:pPr>
            <a:fld id="{7D3F3407-7730-F242-BB2D-9339F59887B4}" type="slidenum">
              <a:rPr lang="en-US" sz="1400" smtClean="0"/>
              <a:pPr algn="ctr">
                <a:defRPr/>
              </a:pPr>
              <a:t>98</a:t>
            </a:fld>
            <a:endParaRPr lang="en-US" sz="1400" dirty="0"/>
          </a:p>
        </p:txBody>
      </p:sp>
    </p:spTree>
    <p:extLst>
      <p:ext uri="{BB962C8B-B14F-4D97-AF65-F5344CB8AC3E}">
        <p14:creationId xmlns:p14="http://schemas.microsoft.com/office/powerpoint/2010/main" val="34462660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Incurred Cost Adequacy Review</a:t>
            </a:r>
            <a:endParaRPr lang="en-US" dirty="0"/>
          </a:p>
        </p:txBody>
      </p:sp>
      <p:sp>
        <p:nvSpPr>
          <p:cNvPr id="3" name="Content Placeholder 2"/>
          <p:cNvSpPr>
            <a:spLocks noGrp="1"/>
          </p:cNvSpPr>
          <p:nvPr>
            <p:ph idx="1"/>
          </p:nvPr>
        </p:nvSpPr>
        <p:spPr>
          <a:xfrm>
            <a:off x="457200" y="1606550"/>
            <a:ext cx="8229600" cy="4284583"/>
          </a:xfrm>
        </p:spPr>
        <p:txBody>
          <a:bodyPr/>
          <a:lstStyle/>
          <a:p>
            <a:r>
              <a:rPr lang="en-US" sz="2800" dirty="0" smtClean="0"/>
              <a:t>We check for the schedules listed FAR 52.216-7(d)(2)(iii) </a:t>
            </a:r>
          </a:p>
          <a:p>
            <a:r>
              <a:rPr lang="en-US" sz="2800" dirty="0" smtClean="0"/>
              <a:t>Any missing or unreconcilable schedule could cause us to report the submission as inadequate. </a:t>
            </a:r>
          </a:p>
          <a:p>
            <a:r>
              <a:rPr lang="en-US" sz="2800" dirty="0" smtClean="0"/>
              <a:t>Recommend self-assessment</a:t>
            </a:r>
            <a:endParaRPr lang="en-US" sz="1400" dirty="0" smtClean="0"/>
          </a:p>
          <a:p>
            <a:pPr algn="ctr">
              <a:buNone/>
            </a:pPr>
            <a:endParaRPr lang="en-US" sz="1400" dirty="0" smtClean="0"/>
          </a:p>
          <a:p>
            <a:pPr algn="ctr">
              <a:buNone/>
            </a:pPr>
            <a:endParaRPr lang="en-US" sz="1400" dirty="0" smtClean="0"/>
          </a:p>
          <a:p>
            <a:pPr algn="ctr">
              <a:buNone/>
            </a:pPr>
            <a:endParaRPr lang="en-US" sz="1400" dirty="0" smtClean="0">
              <a:hlinkClick r:id="rId4"/>
            </a:endParaRPr>
          </a:p>
          <a:p>
            <a:pPr algn="ctr">
              <a:buNone/>
            </a:pPr>
            <a:r>
              <a:rPr lang="en-US" sz="1400" dirty="0" smtClean="0">
                <a:hlinkClick r:id="rId4"/>
              </a:rPr>
              <a:t>http://www.dcaa.mil/incurred_cost_checklist.html</a:t>
            </a:r>
            <a:endParaRPr lang="en-US" sz="1400" dirty="0"/>
          </a:p>
        </p:txBody>
      </p:sp>
      <p:graphicFrame>
        <p:nvGraphicFramePr>
          <p:cNvPr id="6" name="Object 5"/>
          <p:cNvGraphicFramePr>
            <a:graphicFrameLocks noChangeAspect="1"/>
          </p:cNvGraphicFramePr>
          <p:nvPr/>
        </p:nvGraphicFramePr>
        <p:xfrm>
          <a:off x="3612630" y="5021705"/>
          <a:ext cx="1176728" cy="869428"/>
        </p:xfrm>
        <a:graphic>
          <a:graphicData uri="http://schemas.openxmlformats.org/presentationml/2006/ole">
            <mc:AlternateContent xmlns:mc="http://schemas.openxmlformats.org/markup-compatibility/2006">
              <mc:Choice xmlns:v="urn:schemas-microsoft-com:vml" Requires="v">
                <p:oleObj spid="_x0000_s6148" name="Acrobat Document" showAsIcon="1" r:id="rId5" imgW="914400" imgH="723960" progId="AcroExch.Document.7">
                  <p:embed/>
                </p:oleObj>
              </mc:Choice>
              <mc:Fallback>
                <p:oleObj name="Acrobat Document" showAsIcon="1" r:id="rId5" imgW="914400" imgH="723960" progId="AcroExch.Document.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2630" y="5021705"/>
                        <a:ext cx="1176728" cy="8694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4273521" y="5891133"/>
            <a:ext cx="284052" cy="307777"/>
          </a:xfrm>
          <a:prstGeom prst="rect">
            <a:avLst/>
          </a:prstGeom>
        </p:spPr>
        <p:txBody>
          <a:bodyPr wrap="none">
            <a:spAutoFit/>
          </a:bodyPr>
          <a:lstStyle/>
          <a:p>
            <a:pPr algn="ctr">
              <a:defRPr/>
            </a:pPr>
            <a:fld id="{7D3F3407-7730-F242-BB2D-9339F59887B4}" type="slidenum">
              <a:rPr lang="en-US" sz="1400" smtClean="0"/>
              <a:pPr algn="ctr">
                <a:defRPr/>
              </a:pPr>
              <a:t>99</a:t>
            </a:fld>
            <a:endParaRPr lang="en-US" sz="1400" dirty="0"/>
          </a:p>
        </p:txBody>
      </p:sp>
    </p:spTree>
    <p:extLst>
      <p:ext uri="{BB962C8B-B14F-4D97-AF65-F5344CB8AC3E}">
        <p14:creationId xmlns:p14="http://schemas.microsoft.com/office/powerpoint/2010/main" val="2312846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DCAA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DCAA_powerpoint_template</Template>
  <TotalTime>639</TotalTime>
  <Words>4891</Words>
  <Application>Microsoft Office PowerPoint</Application>
  <PresentationFormat>On-screen Show (4:3)</PresentationFormat>
  <Paragraphs>943</Paragraphs>
  <Slides>130</Slides>
  <Notes>112</Notes>
  <HiddenSlides>0</HiddenSlides>
  <MMClips>0</MMClips>
  <ScaleCrop>false</ScaleCrop>
  <HeadingPairs>
    <vt:vector size="8" baseType="variant">
      <vt:variant>
        <vt:lpstr>Theme</vt:lpstr>
      </vt:variant>
      <vt:variant>
        <vt:i4>1</vt:i4>
      </vt:variant>
      <vt:variant>
        <vt:lpstr>Links</vt:lpstr>
      </vt:variant>
      <vt:variant>
        <vt:i4>3</vt:i4>
      </vt:variant>
      <vt:variant>
        <vt:lpstr>Embedded OLE Servers</vt:lpstr>
      </vt:variant>
      <vt:variant>
        <vt:i4>1</vt:i4>
      </vt:variant>
      <vt:variant>
        <vt:lpstr>Slide Titles</vt:lpstr>
      </vt:variant>
      <vt:variant>
        <vt:i4>130</vt:i4>
      </vt:variant>
    </vt:vector>
  </HeadingPairs>
  <TitlesOfParts>
    <vt:vector size="135" baseType="lpstr">
      <vt:lpstr>DCAA_powerpoint_template</vt:lpstr>
      <vt:lpstr>C:\SDSU Presentation\Preaward_Survey_of_Prospective_Contractor_Accounting_System_Checklist.pdf</vt:lpstr>
      <vt:lpstr>C:\SDSU Presentation\ICQ.docx</vt:lpstr>
      <vt:lpstr>C:\SDSU Presentation\SF1408-14.pdf</vt:lpstr>
      <vt:lpstr>Acrobat Document</vt:lpstr>
      <vt:lpstr>Small Business Conference  San Diego Regional Innovation Cluster February 25, 2014 </vt:lpstr>
      <vt:lpstr>Agenda</vt:lpstr>
      <vt:lpstr>Overview</vt:lpstr>
      <vt:lpstr>Department of Defense (DoD) Organization</vt:lpstr>
      <vt:lpstr>Defense Contract Audit Agency</vt:lpstr>
      <vt:lpstr>PowerPoint Presentation</vt:lpstr>
      <vt:lpstr>Financial Liaison Advisor</vt:lpstr>
      <vt:lpstr>San Diego Audit Management</vt:lpstr>
      <vt:lpstr>San Diego Audit Management</vt:lpstr>
      <vt:lpstr>DCAA Initiatives/Changes Affecting Small Business</vt:lpstr>
      <vt:lpstr>DCAA Initiatives/Changes Affecting Small Business</vt:lpstr>
      <vt:lpstr>DCAA Initiatives/Changes Affecting Small Business</vt:lpstr>
      <vt:lpstr>Small Business Focal Point</vt:lpstr>
      <vt:lpstr>DCAA Internet Resources www.dcaa.mil</vt:lpstr>
      <vt:lpstr>Additional DCAA Internet Resources</vt:lpstr>
      <vt:lpstr>Elevating Concerns</vt:lpstr>
      <vt:lpstr>Elevating Concerns</vt:lpstr>
      <vt:lpstr>DCAA Audits Through Various Phases of a Contract</vt:lpstr>
      <vt:lpstr>Contact Information</vt:lpstr>
      <vt:lpstr>PowerPoint Presentation</vt:lpstr>
      <vt:lpstr>Overview</vt:lpstr>
      <vt:lpstr>Purpose of the Preaward Accounting System Audit</vt:lpstr>
      <vt:lpstr>Purpose of the Preaward Accounting System Audit (cont.)</vt:lpstr>
      <vt:lpstr>Purpose of the Preaward Accounting System Audit (cont.)</vt:lpstr>
      <vt:lpstr>Preaudit Activity</vt:lpstr>
      <vt:lpstr>Preaudit Activity (cont.)</vt:lpstr>
      <vt:lpstr>Preaudit Activity (cont.)</vt:lpstr>
      <vt:lpstr>Preaudit Activity (cont.)</vt:lpstr>
      <vt:lpstr>SF 1408 Step-by-Step</vt:lpstr>
      <vt:lpstr>  1. Generally Accepted Accounting Principles   </vt:lpstr>
      <vt:lpstr> 2.a. Proper Segregation of Direct Costs from Indirect Costs  </vt:lpstr>
      <vt:lpstr> 2.b.  Identification and Accumulation  of Direct Costs by Contract   </vt:lpstr>
      <vt:lpstr>2.c. Allocation of Indirect Costs</vt:lpstr>
      <vt:lpstr>2.d. Accumulation of Costs  under G/L Control</vt:lpstr>
      <vt:lpstr>2.e. Timekeeping System</vt:lpstr>
      <vt:lpstr>2.f. Labor Distribution System </vt:lpstr>
      <vt:lpstr>2.g. Interim Determination of Costs</vt:lpstr>
      <vt:lpstr>2.h. Unallowable Costs</vt:lpstr>
      <vt:lpstr>2.i. Costs by Contract Line Item</vt:lpstr>
      <vt:lpstr>2.j. Segregation of Preproduction Costs from Production Costs</vt:lpstr>
      <vt:lpstr>3.a. Limitation of Costs</vt:lpstr>
      <vt:lpstr>3.b. Billings</vt:lpstr>
      <vt:lpstr>Exit Conference</vt:lpstr>
      <vt:lpstr>Common Deficiencies</vt:lpstr>
      <vt:lpstr>Common Deficiencies (cont.)</vt:lpstr>
      <vt:lpstr>Common Deficiencies (cont.)</vt:lpstr>
      <vt:lpstr>Common Deficiencies (cont.)</vt:lpstr>
      <vt:lpstr>DCAA Tools for Contractors</vt:lpstr>
      <vt:lpstr>DCAA Public Website http://www.dcaa.mil/ </vt:lpstr>
      <vt:lpstr>What NOT to Do!</vt:lpstr>
      <vt:lpstr>DCAA Public Website http://www.dcaa.mil/ </vt:lpstr>
      <vt:lpstr>DCAA Public Website http://www.dcaa.mil/ </vt:lpstr>
      <vt:lpstr>DCAA Public Website http://www.dcaa.mil/ </vt:lpstr>
      <vt:lpstr>Participant Questions</vt:lpstr>
      <vt:lpstr>Participant Questions</vt:lpstr>
      <vt:lpstr>Participant Questions</vt:lpstr>
      <vt:lpstr>Provisional Billing Rates and Public Vouchers</vt:lpstr>
      <vt:lpstr>Overview</vt:lpstr>
      <vt:lpstr>PowerPoint Presentation</vt:lpstr>
      <vt:lpstr>Establishing Billing Rates</vt:lpstr>
      <vt:lpstr>Purpose of PBRs</vt:lpstr>
      <vt:lpstr>Reasons for Contractor Submission</vt:lpstr>
      <vt:lpstr>When to Submit?</vt:lpstr>
      <vt:lpstr>What Should Be Provided?</vt:lpstr>
      <vt:lpstr>DCAA Review</vt:lpstr>
      <vt:lpstr>Contractor Self-Monitoring</vt:lpstr>
      <vt:lpstr>Adjustment</vt:lpstr>
      <vt:lpstr>Common Deficiencies</vt:lpstr>
      <vt:lpstr>Common Deficiencies</vt:lpstr>
      <vt:lpstr>Common Deficiencies</vt:lpstr>
      <vt:lpstr>PowerPoint Presentation</vt:lpstr>
      <vt:lpstr>Overview</vt:lpstr>
      <vt:lpstr>Contractor Responsibilities</vt:lpstr>
      <vt:lpstr>Adequate Billing System</vt:lpstr>
      <vt:lpstr>Adequate Billing System</vt:lpstr>
      <vt:lpstr>Preparation of Vouchers</vt:lpstr>
      <vt:lpstr>Wide Area Workflow (WAWF)</vt:lpstr>
      <vt:lpstr>Wide Area Workflow (WAWF)</vt:lpstr>
      <vt:lpstr>Submission of Interim Vouchers</vt:lpstr>
      <vt:lpstr>Submission of Interim Vouchers</vt:lpstr>
      <vt:lpstr>Submission of Interim Vouchers</vt:lpstr>
      <vt:lpstr>Submission of Adjusting Vouchers</vt:lpstr>
      <vt:lpstr>Submission of Final Vouchers</vt:lpstr>
      <vt:lpstr>Common Deficiencies</vt:lpstr>
      <vt:lpstr>Common Deficiencies</vt:lpstr>
      <vt:lpstr>Frequently Asked Questions</vt:lpstr>
      <vt:lpstr>Frequently Asked Questions</vt:lpstr>
      <vt:lpstr>Frequently Asked Questions</vt:lpstr>
      <vt:lpstr>Frequently Asked Questions</vt:lpstr>
      <vt:lpstr>Frequently Asked Questions</vt:lpstr>
      <vt:lpstr>Frequently Asked Questions</vt:lpstr>
      <vt:lpstr>Participant Questions</vt:lpstr>
      <vt:lpstr>Participant Questions</vt:lpstr>
      <vt:lpstr>Resources</vt:lpstr>
      <vt:lpstr>Incurred Cost Submissions  SDRIC Conference February 25, 2014 </vt:lpstr>
      <vt:lpstr>Incurred Cost Submissions</vt:lpstr>
      <vt:lpstr>Due Dates of Submissions</vt:lpstr>
      <vt:lpstr>Delinquent Submissions</vt:lpstr>
      <vt:lpstr>Incurred Cost Adequacy Review</vt:lpstr>
      <vt:lpstr>Audit Requirements</vt:lpstr>
      <vt:lpstr>Examples of Specific Documentation  Under FAR 31.205</vt:lpstr>
      <vt:lpstr>Examples of Specific Documentation  Under FAR 31.205</vt:lpstr>
      <vt:lpstr>ICE MODEL </vt:lpstr>
      <vt:lpstr>ICE BENEFITS</vt:lpstr>
      <vt:lpstr>Required Information in Incurred Cost Submission  FAR 52.216-7(d)(2)(iii) (referenced to ICE model)</vt:lpstr>
      <vt:lpstr>Schedule A Summary of Indirect Expense Rates</vt:lpstr>
      <vt:lpstr> Schedule B, C, D—Indirect Cost Pools </vt:lpstr>
      <vt:lpstr>Schedule E—Claimed Allocation Bases</vt:lpstr>
      <vt:lpstr>Schedule F—Facilities Cost of Money</vt:lpstr>
      <vt:lpstr>Schedule G—Booked and Claimed Direct Costs</vt:lpstr>
      <vt:lpstr>Schedule H—Direct Costs by Contract at Claimed Rates</vt:lpstr>
      <vt:lpstr>Schedule H-1—Government Participation</vt:lpstr>
      <vt:lpstr>Schedule I—CACWS</vt:lpstr>
      <vt:lpstr>Schedule J—Subcontract Information</vt:lpstr>
      <vt:lpstr>Schedule K—Hours and Amounts on Time and Material (T&amp;M) Contracts</vt:lpstr>
      <vt:lpstr>Schedule L—Payroll Reconciliation</vt:lpstr>
      <vt:lpstr>Schedule M—Accounting/Organization Changes, etc.</vt:lpstr>
      <vt:lpstr>Schedule N—Certificate of Indirect Costs</vt:lpstr>
      <vt:lpstr>Schedule O—Contract Closing Info</vt:lpstr>
      <vt:lpstr>DCAA website</vt:lpstr>
      <vt:lpstr>EXPLORING ICE MODEL</vt:lpstr>
      <vt:lpstr>EXPLORING ICE MODEL</vt:lpstr>
      <vt:lpstr>Other Schedules Provided by ICE</vt:lpstr>
      <vt:lpstr>Penalties (FAR 42.709):</vt:lpstr>
      <vt:lpstr>Common Deficiencies:</vt:lpstr>
      <vt:lpstr>Frequently Asked Questions:</vt:lpstr>
      <vt:lpstr>Frequently Asked Questions:</vt:lpstr>
      <vt:lpstr>Frequently Asked Questions:</vt:lpstr>
      <vt:lpstr>Frequently Asked Questions:</vt:lpstr>
      <vt:lpstr>Questions?</vt:lpstr>
    </vt:vector>
  </TitlesOfParts>
  <Company>Defense Contract Audit Agency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 for Contractors DCAA</dc:title>
  <dc:creator>Windows User</dc:creator>
  <cp:lastModifiedBy>Susan Pernia</cp:lastModifiedBy>
  <cp:revision>62</cp:revision>
  <cp:lastPrinted>2014-01-06T13:42:28Z</cp:lastPrinted>
  <dcterms:created xsi:type="dcterms:W3CDTF">2013-03-18T13:55:37Z</dcterms:created>
  <dcterms:modified xsi:type="dcterms:W3CDTF">2014-02-24T20:59:40Z</dcterms:modified>
</cp:coreProperties>
</file>