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59" r:id="rId3"/>
    <p:sldId id="268" r:id="rId4"/>
    <p:sldId id="270" r:id="rId5"/>
    <p:sldId id="266" r:id="rId6"/>
    <p:sldId id="272" r:id="rId7"/>
    <p:sldId id="273" r:id="rId8"/>
    <p:sldId id="269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2" autoAdjust="0"/>
  </p:normalViewPr>
  <p:slideViewPr>
    <p:cSldViewPr>
      <p:cViewPr>
        <p:scale>
          <a:sx n="70" d="100"/>
          <a:sy n="70" d="100"/>
        </p:scale>
        <p:origin x="-12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8FB83-F289-4A50-AF8C-4375FD03E379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BDEA9-AF91-4A41-9953-EACBE88C19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8853-973E-48BC-83E8-CBD304E69757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Company Proprietary Information</a:t>
            </a:r>
          </a:p>
          <a:p>
            <a:r>
              <a:rPr lang="en-US" dirty="0" smtClean="0"/>
              <a:t>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02EC-7BD0-41D1-8AD7-85D984B8AA44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470-AA04-4DC5-859C-C8990AA0D3AC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06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38EB-D2BA-4E61-8460-0781C3B4E1B3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</a:t>
            </a:r>
          </a:p>
          <a:p>
            <a:r>
              <a:rPr lang="en-US" dirty="0" smtClean="0"/>
              <a:t>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E025-3B9F-4719-A5FD-72448E69B276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2F9C-9D3A-4210-A929-6F144E954710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BB6-C96F-494C-9628-41BBB6DBE782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17BE-E480-49A4-B596-8DB9377E6C4D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2699-0985-454A-81F8-EAD4307C2A11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3DC9-63C1-4D86-81EC-9580C50BEB7D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7502-674A-45ED-BB1E-286614278DC0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23CE-1ED2-4909-A49E-D303D97C915C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397F-8E24-42F6-9251-8B7D3C0B4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dmrl.com/MRL_Matrix_v7.1.pdf" TargetMode="External"/><Relationship Id="rId2" Type="http://schemas.openxmlformats.org/officeDocument/2006/relationships/hyperlink" Target="http://www.acq.osd.mil/ddre/publications/docs/TRA201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774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OF COMPANY</a:t>
            </a:r>
            <a:br>
              <a:rPr lang="en-US" dirty="0" smtClean="0"/>
            </a:br>
            <a:r>
              <a:rPr lang="en-US" dirty="0" smtClean="0"/>
              <a:t>Name/Title of Company Representatives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Company Capabilities Presentation</a:t>
            </a:r>
          </a:p>
          <a:p>
            <a:r>
              <a:rPr lang="en-US" dirty="0" smtClean="0"/>
              <a:t>SDRIC Intake Session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1DD4-2566-4DC0-9BF7-EA705970243B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</a:t>
            </a:r>
          </a:p>
          <a:p>
            <a:r>
              <a:rPr lang="en-US" dirty="0" smtClean="0"/>
              <a:t>Not for Public Release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Company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Company Technical Capabilities </a:t>
            </a:r>
          </a:p>
          <a:p>
            <a:pPr marL="857250" lvl="1" indent="-457200"/>
            <a:r>
              <a:rPr lang="en-US" sz="2000" dirty="0" smtClean="0"/>
              <a:t>(Products/Services/Value Prop)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Current Business Base </a:t>
            </a:r>
          </a:p>
          <a:p>
            <a:pPr marL="857250" lvl="1" indent="-457200"/>
            <a:r>
              <a:rPr lang="en-US" sz="2000" dirty="0" smtClean="0"/>
              <a:t>(Capabilities provided to Customers per Contracts)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Past Performance and Qualifications</a:t>
            </a:r>
          </a:p>
          <a:p>
            <a:pPr marL="857250" lvl="1" indent="-457200"/>
            <a:r>
              <a:rPr lang="en-US" sz="2000" dirty="0" smtClean="0"/>
              <a:t>(Completed Work/Demonstrated Expertise)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Company Growth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Business Development Objectives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Challenges to Achieving Objectives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FD69-903B-4DF0-A5EB-96D12BF007AA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</a:t>
            </a:r>
          </a:p>
          <a:p>
            <a:r>
              <a:rPr lang="en-US" dirty="0" smtClean="0"/>
              <a:t>Not for Public Release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1- Company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Name and date founded</a:t>
            </a:r>
          </a:p>
          <a:p>
            <a:r>
              <a:rPr lang="en-US" dirty="0" smtClean="0"/>
              <a:t>Summary Description of Company</a:t>
            </a:r>
          </a:p>
          <a:p>
            <a:r>
              <a:rPr lang="en-US" dirty="0" smtClean="0"/>
              <a:t>SBA Certifications</a:t>
            </a:r>
          </a:p>
          <a:p>
            <a:r>
              <a:rPr lang="en-US" dirty="0" smtClean="0"/>
              <a:t>Short History of the Company</a:t>
            </a:r>
          </a:p>
          <a:p>
            <a:r>
              <a:rPr lang="en-US" dirty="0" smtClean="0"/>
              <a:t>Annual Revenues/Profitability – last three years</a:t>
            </a:r>
          </a:p>
          <a:p>
            <a:r>
              <a:rPr lang="en-US" dirty="0" smtClean="0"/>
              <a:t>Current Staffing Levels</a:t>
            </a:r>
          </a:p>
          <a:p>
            <a:r>
              <a:rPr lang="en-US" dirty="0" smtClean="0"/>
              <a:t>Management Team</a:t>
            </a:r>
          </a:p>
          <a:p>
            <a:pPr lvl="1"/>
            <a:r>
              <a:rPr lang="en-US" dirty="0" smtClean="0"/>
              <a:t>CEO:</a:t>
            </a:r>
          </a:p>
          <a:p>
            <a:pPr lvl="1"/>
            <a:r>
              <a:rPr lang="en-US" dirty="0" smtClean="0"/>
              <a:t>Business Development Lead:</a:t>
            </a:r>
          </a:p>
          <a:p>
            <a:pPr lvl="1"/>
            <a:r>
              <a:rPr lang="en-US" dirty="0" smtClean="0"/>
              <a:t>Technology Lead: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CC71-D3CC-400E-A7DF-3304EEC78FAB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1066800"/>
            <a:ext cx="2667000" cy="1447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This is what our company is in a nutshell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 – Company Technical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F733-95CB-4A1A-81CC-AC6D3B59F4B6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295400"/>
          <a:ext cx="8229599" cy="44431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667000"/>
                <a:gridCol w="609600"/>
                <a:gridCol w="685800"/>
                <a:gridCol w="2438400"/>
                <a:gridCol w="1828799"/>
              </a:tblGrid>
              <a:tr h="32993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TOP 3 COMPANY CAPABILITIES – Solutions, Products, Services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52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CAPABILITY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TRL Level 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MRL Level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Defense-Related</a:t>
                      </a:r>
                      <a:r>
                        <a:rPr lang="en-US" sz="1600" baseline="0" dirty="0" smtClean="0"/>
                        <a:t> Application/Value Add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Commercialization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Potential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0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0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0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10200" y="2590800"/>
            <a:ext cx="3048000" cy="2133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tx1"/>
                </a:solidFill>
              </a:rPr>
              <a:t>These are our key technical strengths and why they are </a:t>
            </a:r>
            <a:r>
              <a:rPr lang="en-US" sz="2000" b="1" i="1" dirty="0" smtClean="0">
                <a:solidFill>
                  <a:schemeClr val="tx1"/>
                </a:solidFill>
              </a:rPr>
              <a:t>important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tx1"/>
                </a:solidFill>
              </a:rPr>
              <a:t>Use 2 slides for this topic if needed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5788967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TRL Definitions: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http://www.acq.osd.mil/ddre/publications/docs/TRA2011.pdf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MRL Definitions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-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http://www.dodmrl.com/MRL_Matrix_v7.1.pdf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 – Current Business Base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064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362200"/>
                <a:gridCol w="2667000"/>
                <a:gridCol w="1143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TOP 5 CURRENT CONTRACTS/REVENUE SOURCES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 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CONTRACT</a:t>
                      </a:r>
                      <a:r>
                        <a:rPr lang="en-US" sz="1600" baseline="0" dirty="0" smtClean="0"/>
                        <a:t> NAME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(REVENUE SOURCE)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SCOPE</a:t>
                      </a:r>
                      <a:r>
                        <a:rPr lang="en-US" sz="1600" baseline="0" dirty="0" smtClean="0"/>
                        <a:t> OF WORK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CONTRACT VALUE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4821-C644-4979-92A7-E1E5FC91BB10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91200" y="2590800"/>
            <a:ext cx="2667000" cy="1828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This is our current set of work being performed for our customers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4 – Past Performance and Qualifications 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064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2362200"/>
                <a:gridCol w="2667000"/>
                <a:gridCol w="1143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TOP 5 CONTRACTS/SALES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 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CONTRACT</a:t>
                      </a:r>
                      <a:r>
                        <a:rPr lang="en-US" sz="1600" baseline="0" dirty="0" smtClean="0"/>
                        <a:t> NAME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(REVENUE SOURCE)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SCOPE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smtClean="0"/>
                        <a:t>WORK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PERIOD OF PERFORMANCE</a:t>
                      </a:r>
                      <a:endParaRPr lang="en-US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CONTRACT VALUE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E792-2CBE-4EE7-965C-B5F56689A126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410200" y="2590800"/>
            <a:ext cx="3048000" cy="2209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These are the strongest qualifications we cite to demonstrate and prove successful delivery of our solutions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5 – Company Growth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markets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Targeted customers?</a:t>
            </a:r>
            <a:endParaRPr lang="en-US" dirty="0" smtClean="0"/>
          </a:p>
          <a:p>
            <a:r>
              <a:rPr lang="en-US" dirty="0" smtClean="0"/>
              <a:t>Future solutions to address customer requirements?</a:t>
            </a:r>
          </a:p>
          <a:p>
            <a:r>
              <a:rPr lang="en-US" dirty="0" smtClean="0"/>
              <a:t>Competitive assessment</a:t>
            </a:r>
          </a:p>
          <a:p>
            <a:r>
              <a:rPr lang="en-US" dirty="0" smtClean="0"/>
              <a:t>R&amp;D </a:t>
            </a:r>
            <a:r>
              <a:rPr lang="en-US" dirty="0" smtClean="0"/>
              <a:t>vs. </a:t>
            </a:r>
            <a:r>
              <a:rPr lang="en-US" dirty="0" smtClean="0"/>
              <a:t>Product Development vs. Services?</a:t>
            </a:r>
            <a:endParaRPr lang="en-US" dirty="0" smtClean="0"/>
          </a:p>
          <a:p>
            <a:r>
              <a:rPr lang="en-US" dirty="0" smtClean="0"/>
              <a:t>Commercial and/or Government sectors?</a:t>
            </a:r>
          </a:p>
          <a:p>
            <a:r>
              <a:rPr lang="en-US" dirty="0" smtClean="0"/>
              <a:t>Contracting and/or supplier agreements?</a:t>
            </a:r>
          </a:p>
          <a:p>
            <a:r>
              <a:rPr lang="en-US" dirty="0" smtClean="0"/>
              <a:t>Prime versus Sub roles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Commercialization or Products?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F17F-58BF-4A69-AC37-44553C80B06C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419600" y="990600"/>
            <a:ext cx="4343400" cy="1371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This is our top down assessment of what path the company intends to take based on market analysis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6 – Business Development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Current pipeline of opportunities</a:t>
            </a:r>
          </a:p>
          <a:p>
            <a:pPr lvl="1"/>
            <a:r>
              <a:rPr lang="en-US" dirty="0" smtClean="0"/>
              <a:t>Federal Contracting opportunities differentiated as SBIR/STTR, BAAs. IDIQs, re-competes, etc. </a:t>
            </a:r>
            <a:endParaRPr lang="en-US" dirty="0" smtClean="0"/>
          </a:p>
          <a:p>
            <a:pPr lvl="1"/>
            <a:r>
              <a:rPr lang="en-US" dirty="0" smtClean="0"/>
              <a:t>Commercialization Opportunities and Requisite Funding</a:t>
            </a:r>
            <a:endParaRPr lang="en-US" dirty="0" smtClean="0"/>
          </a:p>
          <a:p>
            <a:r>
              <a:rPr lang="en-US" dirty="0" smtClean="0"/>
              <a:t>Targeted NEW customers</a:t>
            </a:r>
          </a:p>
          <a:p>
            <a:r>
              <a:rPr lang="en-US" dirty="0" smtClean="0"/>
              <a:t>Targeted NEW solutions, products, </a:t>
            </a:r>
            <a:r>
              <a:rPr lang="en-US" dirty="0" smtClean="0"/>
              <a:t>services with IP status</a:t>
            </a:r>
            <a:endParaRPr lang="en-US" dirty="0" smtClean="0"/>
          </a:p>
          <a:p>
            <a:r>
              <a:rPr lang="en-US" dirty="0" smtClean="0"/>
              <a:t>Planned Maturation of Current Technologies</a:t>
            </a:r>
          </a:p>
          <a:p>
            <a:r>
              <a:rPr lang="en-US" dirty="0" smtClean="0"/>
              <a:t>Revenue Goals</a:t>
            </a:r>
          </a:p>
          <a:p>
            <a:pPr lvl="1"/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BB14-91D2-4CCD-8076-4DF98763151D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81400" y="4419600"/>
            <a:ext cx="4724400" cy="17526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Based on </a:t>
            </a:r>
            <a:r>
              <a:rPr lang="en-US" sz="2000" b="1" i="1" dirty="0" smtClean="0">
                <a:solidFill>
                  <a:schemeClr val="tx1"/>
                </a:solidFill>
              </a:rPr>
              <a:t>current </a:t>
            </a:r>
            <a:r>
              <a:rPr lang="en-US" sz="2000" b="1" i="1" dirty="0" smtClean="0">
                <a:solidFill>
                  <a:schemeClr val="tx1"/>
                </a:solidFill>
              </a:rPr>
              <a:t>capabilities and past performance, these are the pragmatic plans to implement our business strategies for growing the company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7 – Challenges to Achieving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X</a:t>
            </a:r>
          </a:p>
          <a:p>
            <a:r>
              <a:rPr lang="en-US" dirty="0" smtClean="0"/>
              <a:t>Management Challenges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X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2D09-727E-41FF-83CA-609A26140A73}" type="datetime1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Proprietary Information Not for Public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397F-8E24-42F6-9251-8B7D3C0B4D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962400" y="3733800"/>
            <a:ext cx="4572000" cy="2438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General Storyline: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To achieve our near-term growth objectives, we acknowledge the following challenges and are taking strategic steps to address them.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This slide anticipates likely questions or concerns of the audience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557</Words>
  <Application>Microsoft Office PowerPoint</Application>
  <PresentationFormat>On-screen Show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NAME OF COMPANY Name/Title of Company Representatives</vt:lpstr>
      <vt:lpstr>AGENDA</vt:lpstr>
      <vt:lpstr>Slide 1- Company Overview</vt:lpstr>
      <vt:lpstr>Slide 2 – Company Technical Capabilities</vt:lpstr>
      <vt:lpstr>Slide 3 – Current Business Base</vt:lpstr>
      <vt:lpstr>Slide 4 – Past Performance and Qualifications  </vt:lpstr>
      <vt:lpstr>Slide 5 – Company Growth Strategy</vt:lpstr>
      <vt:lpstr>Slide 6 – Business Development Objectives</vt:lpstr>
      <vt:lpstr>Slide 7 – Challenges to Achieving Objectives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Diego Regional Innovation Center  Company Capabilities Template    January, 2013</dc:title>
  <dc:creator>Mom</dc:creator>
  <cp:lastModifiedBy>Mom</cp:lastModifiedBy>
  <cp:revision>44</cp:revision>
  <dcterms:created xsi:type="dcterms:W3CDTF">2013-01-29T16:37:50Z</dcterms:created>
  <dcterms:modified xsi:type="dcterms:W3CDTF">2013-03-07T17:34:58Z</dcterms:modified>
</cp:coreProperties>
</file>